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4.xml" ContentType="application/vnd.openxmlformats-officedocument.theme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9.xml" ContentType="application/vnd.openxmlformats-officedocument.presentationml.notesSlide+xml"/>
  <Override PartName="/ppt/tags/tag35.xml" ContentType="application/vnd.openxmlformats-officedocument.presentationml.tags+xml"/>
  <Override PartName="/ppt/notesSlides/notesSlide10.xml" ContentType="application/vnd.openxmlformats-officedocument.presentationml.notesSlide+xml"/>
  <Override PartName="/ppt/tags/tag36.xml" ContentType="application/vnd.openxmlformats-officedocument.presentationml.tags+xml"/>
  <Override PartName="/ppt/notesSlides/notesSlide11.xml" ContentType="application/vnd.openxmlformats-officedocument.presentationml.notesSlide+xml"/>
  <Override PartName="/ppt/tags/tag37.xml" ContentType="application/vnd.openxmlformats-officedocument.presentationml.tags+xml"/>
  <Override PartName="/ppt/notesSlides/notesSlide12.xml" ContentType="application/vnd.openxmlformats-officedocument.presentationml.notesSlide+xml"/>
  <Override PartName="/ppt/tags/tag38.xml" ContentType="application/vnd.openxmlformats-officedocument.presentationml.tags+xml"/>
  <Override PartName="/ppt/notesSlides/notesSlide13.xml" ContentType="application/vnd.openxmlformats-officedocument.presentationml.notesSlide+xml"/>
  <Override PartName="/ppt/tags/tag39.xml" ContentType="application/vnd.openxmlformats-officedocument.presentationml.tags+xml"/>
  <Override PartName="/ppt/notesSlides/notesSlide14.xml" ContentType="application/vnd.openxmlformats-officedocument.presentationml.notesSlide+xml"/>
  <Override PartName="/ppt/tags/tag40.xml" ContentType="application/vnd.openxmlformats-officedocument.presentationml.tags+xml"/>
  <Override PartName="/ppt/notesSlides/notesSlide15.xml" ContentType="application/vnd.openxmlformats-officedocument.presentationml.notesSlide+xml"/>
  <Override PartName="/ppt/tags/tag41.xml" ContentType="application/vnd.openxmlformats-officedocument.presentationml.tags+xml"/>
  <Override PartName="/ppt/notesSlides/notesSlide16.xml" ContentType="application/vnd.openxmlformats-officedocument.presentationml.notesSlide+xml"/>
  <Override PartName="/ppt/tags/tag42.xml" ContentType="application/vnd.openxmlformats-officedocument.presentationml.tags+xml"/>
  <Override PartName="/ppt/notesSlides/notesSlide17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8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9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0.xml" ContentType="application/vnd.openxmlformats-officedocument.presentationml.notesSlide+xml"/>
  <Override PartName="/ppt/tags/tag49.xml" ContentType="application/vnd.openxmlformats-officedocument.presentationml.tags+xml"/>
  <Override PartName="/ppt/notesSlides/notesSlide21.xml" ContentType="application/vnd.openxmlformats-officedocument.presentationml.notesSlide+xml"/>
  <Override PartName="/ppt/tags/tag50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73" r:id="rId3"/>
  </p:sldMasterIdLst>
  <p:notesMasterIdLst>
    <p:notesMasterId r:id="rId37"/>
  </p:notesMasterIdLst>
  <p:sldIdLst>
    <p:sldId id="300" r:id="rId4"/>
    <p:sldId id="257" r:id="rId5"/>
    <p:sldId id="307" r:id="rId6"/>
    <p:sldId id="308" r:id="rId7"/>
    <p:sldId id="309" r:id="rId8"/>
    <p:sldId id="392" r:id="rId9"/>
    <p:sldId id="348" r:id="rId10"/>
    <p:sldId id="391" r:id="rId11"/>
    <p:sldId id="347" r:id="rId12"/>
    <p:sldId id="393" r:id="rId13"/>
    <p:sldId id="310" r:id="rId14"/>
    <p:sldId id="315" r:id="rId15"/>
    <p:sldId id="313" r:id="rId16"/>
    <p:sldId id="314" r:id="rId17"/>
    <p:sldId id="316" r:id="rId18"/>
    <p:sldId id="317" r:id="rId19"/>
    <p:sldId id="318" r:id="rId20"/>
    <p:sldId id="319" r:id="rId21"/>
    <p:sldId id="294" r:id="rId22"/>
    <p:sldId id="296" r:id="rId23"/>
    <p:sldId id="339" r:id="rId24"/>
    <p:sldId id="332" r:id="rId25"/>
    <p:sldId id="333" r:id="rId26"/>
    <p:sldId id="389" r:id="rId27"/>
    <p:sldId id="298" r:id="rId28"/>
    <p:sldId id="338" r:id="rId29"/>
    <p:sldId id="291" r:id="rId30"/>
    <p:sldId id="272" r:id="rId31"/>
    <p:sldId id="342" r:id="rId32"/>
    <p:sldId id="343" r:id="rId33"/>
    <p:sldId id="336" r:id="rId34"/>
    <p:sldId id="344" r:id="rId35"/>
    <p:sldId id="390" r:id="rId36"/>
  </p:sldIdLst>
  <p:sldSz cx="18288000" cy="10287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C902"/>
    <a:srgbClr val="F3C559"/>
    <a:srgbClr val="3677C4"/>
    <a:srgbClr val="D25E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6" autoAdjust="0"/>
    <p:restoredTop sz="96374" autoAdjust="0"/>
  </p:normalViewPr>
  <p:slideViewPr>
    <p:cSldViewPr>
      <p:cViewPr varScale="1">
        <p:scale>
          <a:sx n="57" d="100"/>
          <a:sy n="57" d="100"/>
        </p:scale>
        <p:origin x="53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602"/>
          </a:xfrm>
          <a:prstGeom prst="rect">
            <a:avLst/>
          </a:prstGeom>
        </p:spPr>
        <p:txBody>
          <a:bodyPr vert="horz" lIns="52176" tIns="26088" rIns="52176" bIns="26088" rtlCol="0"/>
          <a:lstStyle>
            <a:lvl1pPr algn="l">
              <a:defRPr sz="7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539" y="0"/>
            <a:ext cx="4028440" cy="351602"/>
          </a:xfrm>
          <a:prstGeom prst="rect">
            <a:avLst/>
          </a:prstGeom>
        </p:spPr>
        <p:txBody>
          <a:bodyPr vert="horz" lIns="52176" tIns="26088" rIns="52176" bIns="26088" rtlCol="0"/>
          <a:lstStyle>
            <a:lvl1pPr algn="r">
              <a:defRPr sz="700"/>
            </a:lvl1pPr>
          </a:lstStyle>
          <a:p>
            <a:fld id="{03AE46B2-2B86-4E9C-A131-AE2C6D55FDED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2176" tIns="26088" rIns="52176" bIns="2608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4296"/>
            <a:ext cx="7437120" cy="2759804"/>
          </a:xfrm>
          <a:prstGeom prst="rect">
            <a:avLst/>
          </a:prstGeom>
        </p:spPr>
        <p:txBody>
          <a:bodyPr vert="horz" lIns="52176" tIns="26088" rIns="52176" bIns="2608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799"/>
            <a:ext cx="4028440" cy="351602"/>
          </a:xfrm>
          <a:prstGeom prst="rect">
            <a:avLst/>
          </a:prstGeom>
        </p:spPr>
        <p:txBody>
          <a:bodyPr vert="horz" lIns="52176" tIns="26088" rIns="52176" bIns="26088" rtlCol="0" anchor="b"/>
          <a:lstStyle>
            <a:lvl1pPr algn="l">
              <a:defRPr sz="7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539" y="6658799"/>
            <a:ext cx="4028440" cy="351602"/>
          </a:xfrm>
          <a:prstGeom prst="rect">
            <a:avLst/>
          </a:prstGeom>
        </p:spPr>
        <p:txBody>
          <a:bodyPr vert="horz" lIns="52176" tIns="26088" rIns="52176" bIns="26088" rtlCol="0" anchor="b"/>
          <a:lstStyle>
            <a:lvl1pPr algn="r">
              <a:defRPr sz="700"/>
            </a:lvl1pPr>
          </a:lstStyle>
          <a:p>
            <a:fld id="{40EA8FC3-5815-4F23-B7DD-7A8CCC139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0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u="sng" dirty="0">
                <a:solidFill>
                  <a:srgbClr val="003399"/>
                </a:solidFill>
              </a:rPr>
              <a:t>1947</a:t>
            </a:r>
            <a:r>
              <a:rPr lang="en-US" dirty="0">
                <a:solidFill>
                  <a:srgbClr val="003399"/>
                </a:solidFill>
              </a:rPr>
              <a:t>: Created as an Independent agency under Taft-Hartley Act 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Neither a regulatory nor an enforcement agency, but a neutral designed to assist Labor &amp; Management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Resolve collective bargaining disputes which threaten the free flow of commerce</a:t>
            </a:r>
          </a:p>
          <a:p>
            <a:pPr eaLnBrk="1" hangingPunct="1"/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A8FC3-5815-4F23-B7DD-7A8CCC13948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025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u="sng" dirty="0">
                <a:solidFill>
                  <a:srgbClr val="003399"/>
                </a:solidFill>
              </a:rPr>
              <a:t>1947</a:t>
            </a:r>
            <a:r>
              <a:rPr lang="en-US" dirty="0">
                <a:solidFill>
                  <a:srgbClr val="003399"/>
                </a:solidFill>
              </a:rPr>
              <a:t>: Created as an Independent agency under Taft-Hartley Act 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Neither a regulatory nor an enforcement agency, but a neutral designed to assist Labor &amp; Management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Resolve collective bargaining disputes which threaten the free flow of commerce</a:t>
            </a:r>
          </a:p>
          <a:p>
            <a:pPr eaLnBrk="1" hangingPunct="1"/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A8FC3-5815-4F23-B7DD-7A8CCC13948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712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u="sng" dirty="0">
                <a:solidFill>
                  <a:srgbClr val="003399"/>
                </a:solidFill>
              </a:rPr>
              <a:t>1947</a:t>
            </a:r>
            <a:r>
              <a:rPr lang="en-US" dirty="0">
                <a:solidFill>
                  <a:srgbClr val="003399"/>
                </a:solidFill>
              </a:rPr>
              <a:t>: Created as an Independent agency under Taft-Hartley Act 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Neither a regulatory nor an enforcement agency, but a neutral designed to assist Labor &amp; Management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Resolve collective bargaining disputes which threaten the free flow of commerce</a:t>
            </a:r>
          </a:p>
          <a:p>
            <a:pPr eaLnBrk="1" hangingPunct="1"/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A8FC3-5815-4F23-B7DD-7A8CCC13948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18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4023" indent="-293855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5420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5588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5755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85924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56091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26259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6427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E75CB7-C21B-47B3-A116-118DD61B04EF}" type="slidenum">
              <a:rPr lang="en-US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5867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4023" indent="-293855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5420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5588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5755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85924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56091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26259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6427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E75CB7-C21B-47B3-A116-118DD61B04EF}" type="slidenum">
              <a:rPr lang="en-US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9906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4023" indent="-293855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5420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5588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5755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85924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56091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26259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6427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E75CB7-C21B-47B3-A116-118DD61B04EF}" type="slidenum">
              <a:rPr lang="en-US" altLang="en-US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2549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4023" indent="-293855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5420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5588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5755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85924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56091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26259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6427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E75CB7-C21B-47B3-A116-118DD61B04EF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6869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4023" indent="-293855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5420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5588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5755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85924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56091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26259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6427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E75CB7-C21B-47B3-A116-118DD61B04EF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4500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4023" indent="-293855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5420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5588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5755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85924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56091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26259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6427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E75CB7-C21B-47B3-A116-118DD61B04EF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0804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4023" indent="-293855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5420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5588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5755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85924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56091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26259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6427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664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4A0D62-DD16-4323-B58A-A619426795B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4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7070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4023" indent="-293855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5420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5588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5755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85924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56091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26259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6427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664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4A0D62-DD16-4323-B58A-A619426795B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4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124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u="sng" dirty="0">
                <a:solidFill>
                  <a:srgbClr val="003399"/>
                </a:solidFill>
              </a:rPr>
              <a:t>1947</a:t>
            </a:r>
            <a:r>
              <a:rPr lang="en-US" dirty="0">
                <a:solidFill>
                  <a:srgbClr val="003399"/>
                </a:solidFill>
              </a:rPr>
              <a:t>: Created as an Independent agency under Taft-Hartley Act 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Neither a regulatory nor an enforcement agency, but a neutral designed to assist Labor &amp; Management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Resolve collective bargaining disputes which threaten the free flow of commerce</a:t>
            </a:r>
          </a:p>
          <a:p>
            <a:pPr eaLnBrk="1" hangingPunct="1"/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A8FC3-5815-4F23-B7DD-7A8CCC13948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553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4023" indent="-293855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5420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5588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5755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85924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56091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26259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6427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664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35406-251C-4D93-A569-8C1AEEEDB63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45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7107" name="Rectangle 7"/>
          <p:cNvSpPr txBox="1">
            <a:spLocks noGrp="1" noChangeArrowheads="1"/>
          </p:cNvSpPr>
          <p:nvPr/>
        </p:nvSpPr>
        <p:spPr bwMode="auto">
          <a:xfrm>
            <a:off x="4143311" y="9119677"/>
            <a:ext cx="3170249" cy="47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38" tIns="48320" rIns="96638" bIns="48320" anchor="b"/>
          <a:lstStyle>
            <a:lvl1pPr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398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F5333-65A5-4035-BA8D-764C5395355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39800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FMCS Fiscal Years: 1985-2004, Casemain system; 2005-present, CCMS</a:t>
            </a:r>
          </a:p>
          <a:p>
            <a:pPr defTabSz="897301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/>
              <a:t>Commerce Dept. (BEA) Years: Q3 1984-Q3 2018 (Chained $2012) </a:t>
            </a:r>
            <a:r>
              <a:rPr lang="en-US" i="1" dirty="0">
                <a:latin typeface="Arial" charset="0"/>
              </a:rPr>
              <a:t>T10106-Q ([Millions of chained (2012) dollars] Seasonally adjusted at annual rates)</a:t>
            </a:r>
          </a:p>
          <a:p>
            <a:pPr defTabSz="897301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/>
              <a:t>****  Each new FY, add 12 months to NBER data range and make sure underlying recession chart</a:t>
            </a:r>
            <a:r>
              <a:rPr lang="en-US" baseline="0" dirty="0"/>
              <a:t> is the identical size</a:t>
            </a:r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68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4023" indent="-293855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5420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5588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5755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85924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56091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26259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6427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E75CB7-C21B-47B3-A116-118DD61B04EF}" type="slidenum">
              <a:rPr lang="en-US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4849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4023" indent="-293855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5420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5588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5755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85924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56091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26259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6427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E75CB7-C21B-47B3-A116-118DD61B04EF}" type="slidenum">
              <a:rPr lang="en-US" altLang="en-US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91875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A8FC3-5815-4F23-B7DD-7A8CCC139487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249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u="sng" dirty="0">
                <a:solidFill>
                  <a:srgbClr val="003399"/>
                </a:solidFill>
              </a:rPr>
              <a:t>1947</a:t>
            </a:r>
            <a:r>
              <a:rPr lang="en-US" dirty="0">
                <a:solidFill>
                  <a:srgbClr val="003399"/>
                </a:solidFill>
              </a:rPr>
              <a:t>: Created as an Independent agency under Taft-Hartley Act 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Neither a regulatory nor an enforcement agency, but a neutral designed to assist Labor &amp; Management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Resolve collective bargaining disputes which threaten the free flow of commerce</a:t>
            </a:r>
          </a:p>
          <a:p>
            <a:pPr eaLnBrk="1" hangingPunct="1"/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A8FC3-5815-4F23-B7DD-7A8CCC13948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394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u="sng" dirty="0">
                <a:solidFill>
                  <a:srgbClr val="003399"/>
                </a:solidFill>
              </a:rPr>
              <a:t>1947</a:t>
            </a:r>
            <a:r>
              <a:rPr lang="en-US" dirty="0">
                <a:solidFill>
                  <a:srgbClr val="003399"/>
                </a:solidFill>
              </a:rPr>
              <a:t>: Created as an Independent agency under Taft-Hartley Act 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Neither a regulatory nor an enforcement agency, but a neutral designed to assist Labor &amp; Management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Resolve collective bargaining disputes which threaten the free flow of commerce</a:t>
            </a:r>
          </a:p>
          <a:p>
            <a:pPr eaLnBrk="1" hangingPunct="1"/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A8FC3-5815-4F23-B7DD-7A8CCC13948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936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u="sng" dirty="0">
                <a:solidFill>
                  <a:srgbClr val="003399"/>
                </a:solidFill>
              </a:rPr>
              <a:t>1947</a:t>
            </a:r>
            <a:r>
              <a:rPr lang="en-US" dirty="0">
                <a:solidFill>
                  <a:srgbClr val="003399"/>
                </a:solidFill>
              </a:rPr>
              <a:t>: Created as an Independent agency under Taft-Hartley Act 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Neither a regulatory nor an enforcement agency, but a neutral designed to assist Labor &amp; Management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Resolve collective bargaining disputes which threaten the free flow of commerce</a:t>
            </a:r>
          </a:p>
          <a:p>
            <a:pPr eaLnBrk="1" hangingPunct="1"/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A8FC3-5815-4F23-B7DD-7A8CCC13948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48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u="sng" dirty="0">
                <a:solidFill>
                  <a:srgbClr val="003399"/>
                </a:solidFill>
              </a:rPr>
              <a:t>1947</a:t>
            </a:r>
            <a:r>
              <a:rPr lang="en-US" dirty="0">
                <a:solidFill>
                  <a:srgbClr val="003399"/>
                </a:solidFill>
              </a:rPr>
              <a:t>: Created as an Independent agency under Taft-Hartley Act 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Neither a regulatory nor an enforcement agency, but a neutral designed to assist Labor &amp; Management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Resolve collective bargaining disputes which threaten the free flow of commerce</a:t>
            </a:r>
          </a:p>
          <a:p>
            <a:pPr eaLnBrk="1" hangingPunct="1"/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A8FC3-5815-4F23-B7DD-7A8CCC13948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807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u="sng" dirty="0">
                <a:solidFill>
                  <a:srgbClr val="003399"/>
                </a:solidFill>
              </a:rPr>
              <a:t>1947</a:t>
            </a:r>
            <a:r>
              <a:rPr lang="en-US" dirty="0">
                <a:solidFill>
                  <a:srgbClr val="003399"/>
                </a:solidFill>
              </a:rPr>
              <a:t>: Created as an Independent agency under Taft-Hartley Act 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Neither a regulatory nor an enforcement agency, but a neutral designed to assist Labor &amp; Management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Resolve collective bargaining disputes which threaten the free flow of commerce</a:t>
            </a:r>
          </a:p>
          <a:p>
            <a:pPr eaLnBrk="1" hangingPunct="1"/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A8FC3-5815-4F23-B7DD-7A8CCC13948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93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4023" indent="-293855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5420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5588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5755" indent="-235084" defTabSz="9664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85924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56091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26259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6427" indent="-235084" defTabSz="9664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7F7C7B-856E-4CA4-B900-6A2F4B3EB64F}" type="slidenum">
              <a:rPr lang="en-US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n-US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0384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u="sng" dirty="0">
                <a:solidFill>
                  <a:srgbClr val="003399"/>
                </a:solidFill>
              </a:rPr>
              <a:t>1947</a:t>
            </a:r>
            <a:r>
              <a:rPr lang="en-US" dirty="0">
                <a:solidFill>
                  <a:srgbClr val="003399"/>
                </a:solidFill>
              </a:rPr>
              <a:t>: Created as an Independent agency under Taft-Hartley Act 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Neither a regulatory nor an enforcement agency, but a neutral designed to assist Labor &amp; Management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3399"/>
                </a:solidFill>
              </a:rPr>
              <a:t>Resolve collective bargaining disputes which threaten the free flow of commerce</a:t>
            </a:r>
          </a:p>
          <a:p>
            <a:pPr eaLnBrk="1" hangingPunct="1"/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A8FC3-5815-4F23-B7DD-7A8CCC13948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210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B8D13-1443-46B0-ABD5-A419B8C41BD2}" type="datetime1">
              <a:rPr lang="en-US" smtClean="0"/>
              <a:t>1/24/2022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944600" y="9944100"/>
            <a:ext cx="4206240" cy="51435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5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1/24/2022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265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7701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B716-55B7-46E2-BF33-5A0C8ABEB39E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C4DC2-39C9-44AF-B8B8-D713859332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022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B716-55B7-46E2-BF33-5A0C8ABEB39E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C4DC2-39C9-44AF-B8B8-D713859332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515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B716-55B7-46E2-BF33-5A0C8ABEB39E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C4DC2-39C9-44AF-B8B8-D713859332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760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B716-55B7-46E2-BF33-5A0C8ABEB39E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C4DC2-39C9-44AF-B8B8-D713859332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70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B716-55B7-46E2-BF33-5A0C8ABEB39E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C4DC2-39C9-44AF-B8B8-D713859332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11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B716-55B7-46E2-BF33-5A0C8ABEB39E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C4DC2-39C9-44AF-B8B8-D713859332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487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B716-55B7-46E2-BF33-5A0C8ABEB39E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C4DC2-39C9-44AF-B8B8-D713859332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176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B716-55B7-46E2-BF33-5A0C8ABEB39E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C4DC2-39C9-44AF-B8B8-D713859332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5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1ED2D-214E-49D4-8B09-8F2980016C09}" type="datetime1">
              <a:rPr lang="en-US" smtClean="0"/>
              <a:t>1/24/2022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944600" y="9944100"/>
            <a:ext cx="4206240" cy="51435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B716-55B7-46E2-BF33-5A0C8ABEB39E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C4DC2-39C9-44AF-B8B8-D713859332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36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B716-55B7-46E2-BF33-5A0C8ABEB39E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C4DC2-39C9-44AF-B8B8-D713859332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709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E304-6748-4811-BAFE-C171EAE42A6F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1B179-5688-4246-965E-0AFA09CC83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03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7679" y="280990"/>
            <a:ext cx="13249274" cy="6834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762000" y="2993232"/>
            <a:ext cx="7505700" cy="2664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572501" y="2993232"/>
            <a:ext cx="7508876" cy="2664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xfrm>
            <a:off x="13906500" y="9796465"/>
            <a:ext cx="4267200" cy="30242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6EB75-7446-4E3E-97E9-AB8DD27B1F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39697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  <p:custDataLst>
              <p:tags r:id="rId1"/>
            </p:custDataLst>
          </p:nvPr>
        </p:nvSpPr>
        <p:spPr>
          <a:xfrm>
            <a:off x="447679" y="280990"/>
            <a:ext cx="13249274" cy="6834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762000" y="2993232"/>
            <a:ext cx="7505700" cy="12168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8572501" y="2993232"/>
            <a:ext cx="7508876" cy="12168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762000" y="4438650"/>
            <a:ext cx="7505700" cy="121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8572501" y="4438650"/>
            <a:ext cx="7508876" cy="121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  <p:custDataLst>
              <p:tags r:id="rId6"/>
            </p:custDataLst>
          </p:nvPr>
        </p:nvSpPr>
        <p:spPr>
          <a:xfrm>
            <a:off x="13906500" y="9796465"/>
            <a:ext cx="4267200" cy="30242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29CF9-5900-4C41-8AD3-C1E457D91C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4926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9548990"/>
            <a:ext cx="2168525" cy="376555"/>
          </a:xfrm>
          <a:custGeom>
            <a:avLst/>
            <a:gdLst/>
            <a:ahLst/>
            <a:cxnLst/>
            <a:rect l="l" t="t" r="r" b="b"/>
            <a:pathLst>
              <a:path w="2168525" h="376554">
                <a:moveTo>
                  <a:pt x="0" y="376059"/>
                </a:moveTo>
                <a:lnTo>
                  <a:pt x="2168360" y="376059"/>
                </a:lnTo>
                <a:lnTo>
                  <a:pt x="2168360" y="0"/>
                </a:lnTo>
                <a:lnTo>
                  <a:pt x="0" y="0"/>
                </a:lnTo>
                <a:lnTo>
                  <a:pt x="0" y="37605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5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9B528-6733-4A2F-8D0B-467A931E5DA2}" type="datetime1">
              <a:rPr lang="en-US" smtClean="0"/>
              <a:t>1/24/2022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5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26F39-4483-4EE3-BC7C-7EC82C3902EE}" type="datetime1">
              <a:rPr lang="en-US" smtClean="0"/>
              <a:t>1/24/2022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3944600" y="9944100"/>
            <a:ext cx="4206240" cy="51435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6B2DF-7060-4FBF-AED9-0ABF23C696D0}" type="datetime1">
              <a:rPr lang="en-US" smtClean="0"/>
              <a:t>1/24/2022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3868400" y="10029825"/>
            <a:ext cx="4206240" cy="51435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  <p:custDataLst>
              <p:tags r:id="rId1"/>
            </p:custDataLst>
          </p:nvPr>
        </p:nvSpPr>
        <p:spPr>
          <a:xfrm>
            <a:off x="447679" y="280990"/>
            <a:ext cx="13249274" cy="27853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762000" y="2993232"/>
            <a:ext cx="7505700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8572501" y="2993232"/>
            <a:ext cx="7508876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762000" y="4438650"/>
            <a:ext cx="7505700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8572501" y="4438650"/>
            <a:ext cx="7508876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  <p:custDataLst>
              <p:tags r:id="rId6"/>
            </p:custDataLst>
          </p:nvPr>
        </p:nvSpPr>
        <p:spPr>
          <a:xfrm>
            <a:off x="13906500" y="9796465"/>
            <a:ext cx="4267200" cy="27699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29CF9-5900-4C41-8AD3-C1E457D91C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294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1109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5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4892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9548990"/>
            <a:ext cx="2168525" cy="376555"/>
          </a:xfrm>
          <a:custGeom>
            <a:avLst/>
            <a:gdLst/>
            <a:ahLst/>
            <a:cxnLst/>
            <a:rect l="l" t="t" r="r" b="b"/>
            <a:pathLst>
              <a:path w="2168525" h="376554">
                <a:moveTo>
                  <a:pt x="0" y="376059"/>
                </a:moveTo>
                <a:lnTo>
                  <a:pt x="2168360" y="376059"/>
                </a:lnTo>
                <a:lnTo>
                  <a:pt x="2168360" y="0"/>
                </a:lnTo>
                <a:lnTo>
                  <a:pt x="0" y="0"/>
                </a:lnTo>
                <a:lnTo>
                  <a:pt x="0" y="37605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5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1/24/2022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6494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82802" y="3343548"/>
            <a:ext cx="6922395" cy="2663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11275" y="3954957"/>
            <a:ext cx="15665450" cy="3959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8176C-CBB1-44C6-893F-58113252C47E}" type="datetime1">
              <a:rPr lang="en-US" smtClean="0"/>
              <a:t>1/24/2022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868400" y="10029825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82802" y="3343548"/>
            <a:ext cx="6922395" cy="2663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11275" y="3954957"/>
            <a:ext cx="15665450" cy="3959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238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EB716-55B7-46E2-BF33-5A0C8ABEB39E}" type="datetimeFigureOut">
              <a:rPr lang="en-US" smtClean="0"/>
              <a:t>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C4DC2-39C9-44AF-B8B8-D713859332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17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9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17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28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27.xml"/><Relationship Id="rId9" Type="http://schemas.openxmlformats.org/officeDocument/2006/relationships/tags" Target="../tags/tag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20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0.xml"/><Relationship Id="rId5" Type="http://schemas.openxmlformats.org/officeDocument/2006/relationships/image" Target="../media/image22.jp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Relationship Id="rId5" Type="http://schemas.openxmlformats.org/officeDocument/2006/relationships/image" Target="../media/image23.jp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9.xml"/><Relationship Id="rId5" Type="http://schemas.openxmlformats.org/officeDocument/2006/relationships/image" Target="../media/image26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0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CDDA6B2C-4D06-465D-B990-368C66A76CC3}"/>
              </a:ext>
            </a:extLst>
          </p:cNvPr>
          <p:cNvSpPr/>
          <p:nvPr/>
        </p:nvSpPr>
        <p:spPr>
          <a:xfrm>
            <a:off x="4495800" y="2382555"/>
            <a:ext cx="13792352" cy="5267325"/>
          </a:xfrm>
          <a:custGeom>
            <a:avLst/>
            <a:gdLst/>
            <a:ahLst/>
            <a:cxnLst/>
            <a:rect l="l" t="t" r="r" b="b"/>
            <a:pathLst>
              <a:path w="13373100" h="5267325">
                <a:moveTo>
                  <a:pt x="0" y="0"/>
                </a:moveTo>
                <a:lnTo>
                  <a:pt x="13372948" y="0"/>
                </a:lnTo>
                <a:lnTo>
                  <a:pt x="13372948" y="5267324"/>
                </a:lnTo>
                <a:lnTo>
                  <a:pt x="0" y="52673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D2974192-19A7-493E-A1AC-E93F4579B8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19802" y="4510309"/>
            <a:ext cx="13144348" cy="1011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7795"/>
              </a:lnSpc>
              <a:spcBef>
                <a:spcPts val="90"/>
              </a:spcBef>
            </a:pPr>
            <a:r>
              <a:rPr lang="en-US" sz="8000" dirty="0"/>
              <a:t>Role &amp; Function of the FMCS</a:t>
            </a:r>
            <a:endParaRPr sz="8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51D61-61A9-4D7F-9AAD-CF02B4E1E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"/>
            <a:ext cx="9677400" cy="15512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BEEB79-0926-47ED-980D-429D61D49171}"/>
              </a:ext>
            </a:extLst>
          </p:cNvPr>
          <p:cNvSpPr txBox="1"/>
          <p:nvPr/>
        </p:nvSpPr>
        <p:spPr>
          <a:xfrm>
            <a:off x="14020800" y="6963008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 2021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(Updated Jan, 2022)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B03545-8545-4F50-9FDD-F074328826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822680" y="9916031"/>
            <a:ext cx="4206240" cy="514350"/>
          </a:xfrm>
        </p:spPr>
        <p:txBody>
          <a:bodyPr/>
          <a:lstStyle/>
          <a:p>
            <a:fld id="{B6F15528-21DE-4FAA-801E-634DDDAF4B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42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51D86-0D48-4BEC-A870-CDA0A981389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944600" y="9944100"/>
            <a:ext cx="4206240" cy="514350"/>
          </a:xfrm>
        </p:spPr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E3675-6139-46DA-8441-866829719F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2071" y="3139541"/>
            <a:ext cx="13357530" cy="6892192"/>
          </a:xfrm>
          <a:prstGeom prst="rect">
            <a:avLst/>
          </a:prstGeom>
        </p:spPr>
      </p:pic>
      <p:sp>
        <p:nvSpPr>
          <p:cNvPr id="10" name="7-Point Star 2">
            <a:extLst>
              <a:ext uri="{FF2B5EF4-FFF2-40B4-BE49-F238E27FC236}">
                <a16:creationId xmlns:a16="http://schemas.microsoft.com/office/drawing/2014/main" id="{BDCCC1CC-3290-4406-8840-317F37FDCBA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736848" y="5947506"/>
            <a:ext cx="330771" cy="330771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ine Callout 1 3">
            <a:extLst>
              <a:ext uri="{FF2B5EF4-FFF2-40B4-BE49-F238E27FC236}">
                <a16:creationId xmlns:a16="http://schemas.microsoft.com/office/drawing/2014/main" id="{32A0495B-5373-4F85-9A4E-7C4E0C231E9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706600" y="7296583"/>
            <a:ext cx="3195065" cy="1828800"/>
          </a:xfrm>
          <a:prstGeom prst="borderCallout1">
            <a:avLst>
              <a:gd name="adj1" fmla="val -977"/>
              <a:gd name="adj2" fmla="val 38890"/>
              <a:gd name="adj3" fmla="val -35321"/>
              <a:gd name="adj4" fmla="val 1130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03200" dist="88900" dir="15060000" algn="b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Headquartered in </a:t>
            </a:r>
          </a:p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Washington, DC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63 HQ personnel*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203 FTEs nationally*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4C284DF5-B917-4CD3-9560-B14A55FC30A8}"/>
              </a:ext>
            </a:extLst>
          </p:cNvPr>
          <p:cNvSpPr/>
          <p:nvPr/>
        </p:nvSpPr>
        <p:spPr>
          <a:xfrm>
            <a:off x="0" y="495300"/>
            <a:ext cx="18288000" cy="2447925"/>
          </a:xfrm>
          <a:custGeom>
            <a:avLst/>
            <a:gdLst/>
            <a:ahLst/>
            <a:cxnLst/>
            <a:rect l="l" t="t" r="r" b="b"/>
            <a:pathLst>
              <a:path w="18288000" h="2447925">
                <a:moveTo>
                  <a:pt x="0" y="0"/>
                </a:moveTo>
                <a:lnTo>
                  <a:pt x="18288000" y="0"/>
                </a:lnTo>
                <a:lnTo>
                  <a:pt x="18288000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73E204C0-D83C-497B-81BB-E5D882B97DF2}"/>
              </a:ext>
            </a:extLst>
          </p:cNvPr>
          <p:cNvSpPr txBox="1">
            <a:spLocks/>
          </p:cNvSpPr>
          <p:nvPr/>
        </p:nvSpPr>
        <p:spPr>
          <a:xfrm>
            <a:off x="2717800" y="1027443"/>
            <a:ext cx="10756900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8000" b="1" dirty="0">
                <a:solidFill>
                  <a:srgbClr val="E7C902"/>
                </a:solidFill>
                <a:latin typeface="Times New Roman"/>
                <a:cs typeface="Times New Roman"/>
              </a:rPr>
              <a:t>FMCS Structure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C3FA65-D764-4BC3-A61F-236B5D5D51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7"/>
          <a:stretch/>
        </p:blipFill>
        <p:spPr>
          <a:xfrm>
            <a:off x="225729" y="670658"/>
            <a:ext cx="2266342" cy="20972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1C1925-4462-4686-B721-04B54D50D3B3}"/>
              </a:ext>
            </a:extLst>
          </p:cNvPr>
          <p:cNvSpPr txBox="1"/>
          <p:nvPr/>
        </p:nvSpPr>
        <p:spPr>
          <a:xfrm>
            <a:off x="16459200" y="9396242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*As of Jan,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75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9B110ED-7DD3-401E-BABF-673E82E8D6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315328"/>
            <a:ext cx="11087100" cy="6857372"/>
          </a:xfrm>
          <a:prstGeom prst="rect">
            <a:avLst/>
          </a:prstGeom>
        </p:spPr>
      </p:pic>
      <p:sp>
        <p:nvSpPr>
          <p:cNvPr id="25" name="7-Point Star 2">
            <a:extLst>
              <a:ext uri="{FF2B5EF4-FFF2-40B4-BE49-F238E27FC236}">
                <a16:creationId xmlns:a16="http://schemas.microsoft.com/office/drawing/2014/main" id="{E559D005-CFD7-46D0-9F87-CA685994A2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8088" y="5601653"/>
            <a:ext cx="342900" cy="342900"/>
          </a:xfrm>
          <a:prstGeom prst="star7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6" name="Line Callout 1 3">
            <a:extLst>
              <a:ext uri="{FF2B5EF4-FFF2-40B4-BE49-F238E27FC236}">
                <a16:creationId xmlns:a16="http://schemas.microsoft.com/office/drawing/2014/main" id="{13B03BE2-4900-44E5-B556-39525129F12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3531031" y="7460805"/>
            <a:ext cx="3600450" cy="1765222"/>
          </a:xfrm>
          <a:prstGeom prst="borderCallout1">
            <a:avLst>
              <a:gd name="adj1" fmla="val 2249"/>
              <a:gd name="adj2" fmla="val 39352"/>
              <a:gd name="adj3" fmla="val -2061"/>
              <a:gd name="adj4" fmla="val 39193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03200" dist="88900" dir="15060000" algn="b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8 District Offices*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67 Field/Local Offices*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140 field mediators*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9 district administrative staff*</a:t>
            </a:r>
          </a:p>
        </p:txBody>
      </p:sp>
      <p:sp>
        <p:nvSpPr>
          <p:cNvPr id="28" name="7-Point Star 9">
            <a:extLst>
              <a:ext uri="{FF2B5EF4-FFF2-40B4-BE49-F238E27FC236}">
                <a16:creationId xmlns:a16="http://schemas.microsoft.com/office/drawing/2014/main" id="{E7996CDA-C115-48A2-9482-E72BCCE775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544300" y="5748611"/>
            <a:ext cx="342900" cy="342900"/>
          </a:xfrm>
          <a:prstGeom prst="star7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9" name="7-Point Star 10">
            <a:extLst>
              <a:ext uri="{FF2B5EF4-FFF2-40B4-BE49-F238E27FC236}">
                <a16:creationId xmlns:a16="http://schemas.microsoft.com/office/drawing/2014/main" id="{65CF83ED-3E94-42B5-BF8A-DDA3E6D45FC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3069538" y="5258753"/>
            <a:ext cx="342900" cy="342900"/>
          </a:xfrm>
          <a:prstGeom prst="star7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0" name="7-Point Star 11">
            <a:extLst>
              <a:ext uri="{FF2B5EF4-FFF2-40B4-BE49-F238E27FC236}">
                <a16:creationId xmlns:a16="http://schemas.microsoft.com/office/drawing/2014/main" id="{4D788674-6C7B-4914-9C03-68B5B09A9EF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365666" y="6915462"/>
            <a:ext cx="342900" cy="342900"/>
          </a:xfrm>
          <a:prstGeom prst="star7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1" name="7-Point Star 12">
            <a:extLst>
              <a:ext uri="{FF2B5EF4-FFF2-40B4-BE49-F238E27FC236}">
                <a16:creationId xmlns:a16="http://schemas.microsoft.com/office/drawing/2014/main" id="{B4C98A2F-045D-460F-9680-235490FF66E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572000" y="3567221"/>
            <a:ext cx="342900" cy="342900"/>
          </a:xfrm>
          <a:prstGeom prst="star7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2" name="7-Point Star 14">
            <a:extLst>
              <a:ext uri="{FF2B5EF4-FFF2-40B4-BE49-F238E27FC236}">
                <a16:creationId xmlns:a16="http://schemas.microsoft.com/office/drawing/2014/main" id="{E6638CF6-7D34-4682-9FD0-C9B4398A3D2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884626" y="7117905"/>
            <a:ext cx="342900" cy="342900"/>
          </a:xfrm>
          <a:prstGeom prst="star7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4" name="7-Point Star 17">
            <a:extLst>
              <a:ext uri="{FF2B5EF4-FFF2-40B4-BE49-F238E27FC236}">
                <a16:creationId xmlns:a16="http://schemas.microsoft.com/office/drawing/2014/main" id="{19E0BF78-DAC7-444A-A91F-2F76D83904B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9944100" y="6572562"/>
            <a:ext cx="342900" cy="342900"/>
          </a:xfrm>
          <a:prstGeom prst="star7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5" name="7-Point Star 18">
            <a:extLst>
              <a:ext uri="{FF2B5EF4-FFF2-40B4-BE49-F238E27FC236}">
                <a16:creationId xmlns:a16="http://schemas.microsoft.com/office/drawing/2014/main" id="{837B9F86-F410-424E-BC6A-2AC03BC6DA2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372600" y="4754793"/>
            <a:ext cx="342900" cy="342900"/>
          </a:xfrm>
          <a:prstGeom prst="star7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C8908EEA-D1CA-4046-B0BA-AA3762D85010}"/>
              </a:ext>
            </a:extLst>
          </p:cNvPr>
          <p:cNvSpPr/>
          <p:nvPr/>
        </p:nvSpPr>
        <p:spPr>
          <a:xfrm>
            <a:off x="0" y="495300"/>
            <a:ext cx="18288000" cy="2447925"/>
          </a:xfrm>
          <a:custGeom>
            <a:avLst/>
            <a:gdLst/>
            <a:ahLst/>
            <a:cxnLst/>
            <a:rect l="l" t="t" r="r" b="b"/>
            <a:pathLst>
              <a:path w="18288000" h="2447925">
                <a:moveTo>
                  <a:pt x="0" y="0"/>
                </a:moveTo>
                <a:lnTo>
                  <a:pt x="18288000" y="0"/>
                </a:lnTo>
                <a:lnTo>
                  <a:pt x="18288000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2FF347C7-FBFF-4959-899A-CEC3ECB3B4AA}"/>
              </a:ext>
            </a:extLst>
          </p:cNvPr>
          <p:cNvSpPr txBox="1">
            <a:spLocks/>
          </p:cNvSpPr>
          <p:nvPr/>
        </p:nvSpPr>
        <p:spPr>
          <a:xfrm>
            <a:off x="2717800" y="1027443"/>
            <a:ext cx="10756900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8000" b="1" dirty="0">
                <a:solidFill>
                  <a:srgbClr val="E7C902"/>
                </a:solidFill>
                <a:latin typeface="Times New Roman"/>
                <a:cs typeface="Times New Roman"/>
              </a:rPr>
              <a:t>FMCS Structure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4413DA-AF83-4D76-BE59-A149BA40391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7"/>
          <a:stretch/>
        </p:blipFill>
        <p:spPr>
          <a:xfrm>
            <a:off x="225729" y="670658"/>
            <a:ext cx="2266342" cy="20972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1634169-A161-43F1-8C9F-5DE6929C14E1}"/>
              </a:ext>
            </a:extLst>
          </p:cNvPr>
          <p:cNvSpPr txBox="1"/>
          <p:nvPr/>
        </p:nvSpPr>
        <p:spPr>
          <a:xfrm>
            <a:off x="16306800" y="9653200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*As of Jan,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4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4291A3-46F1-4171-84A6-87A13143F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7"/>
          <a:stretch/>
        </p:blipFill>
        <p:spPr>
          <a:xfrm>
            <a:off x="0" y="-266700"/>
            <a:ext cx="18394680" cy="1055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CDDA6B2C-4D06-465D-B990-368C66A76CC3}"/>
              </a:ext>
            </a:extLst>
          </p:cNvPr>
          <p:cNvSpPr/>
          <p:nvPr/>
        </p:nvSpPr>
        <p:spPr>
          <a:xfrm>
            <a:off x="4747614" y="3668601"/>
            <a:ext cx="13647066" cy="5267325"/>
          </a:xfrm>
          <a:custGeom>
            <a:avLst/>
            <a:gdLst/>
            <a:ahLst/>
            <a:cxnLst/>
            <a:rect l="l" t="t" r="r" b="b"/>
            <a:pathLst>
              <a:path w="13373100" h="5267325">
                <a:moveTo>
                  <a:pt x="0" y="0"/>
                </a:moveTo>
                <a:lnTo>
                  <a:pt x="13372948" y="0"/>
                </a:lnTo>
                <a:lnTo>
                  <a:pt x="13372948" y="5267324"/>
                </a:lnTo>
                <a:lnTo>
                  <a:pt x="0" y="52673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>
              <a:alpha val="76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D2974192-19A7-493E-A1AC-E93F4579B8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98973" y="5448300"/>
            <a:ext cx="13144348" cy="20120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7795"/>
              </a:lnSpc>
              <a:spcBef>
                <a:spcPts val="90"/>
              </a:spcBef>
            </a:pPr>
            <a:r>
              <a:rPr lang="en-US" sz="8000" dirty="0"/>
              <a:t>FMCS: </a:t>
            </a:r>
            <a:br>
              <a:rPr lang="en-US" sz="8000" dirty="0"/>
            </a:br>
            <a:r>
              <a:rPr lang="en-US" sz="8000" dirty="0"/>
              <a:t>How Can We Help You?</a:t>
            </a:r>
            <a:endParaRPr sz="80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B03545-8545-4F50-9FDD-F074328826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822680" y="9916031"/>
            <a:ext cx="4206240" cy="514350"/>
          </a:xfrm>
        </p:spPr>
        <p:txBody>
          <a:bodyPr/>
          <a:lstStyle/>
          <a:p>
            <a:fld id="{B6F15528-21DE-4FAA-801E-634DDDAF4B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42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D79035-E70F-40CF-A807-329B716A7E1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7E947B-CA23-4F9C-900A-EA1851417285}"/>
              </a:ext>
            </a:extLst>
          </p:cNvPr>
          <p:cNvGrpSpPr/>
          <p:nvPr/>
        </p:nvGrpSpPr>
        <p:grpSpPr>
          <a:xfrm>
            <a:off x="0" y="9525000"/>
            <a:ext cx="13411200" cy="419100"/>
            <a:chOff x="0" y="9525000"/>
            <a:chExt cx="13411200" cy="4191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28F528-FDC4-4B29-B59F-4D1DF6C95306}"/>
                </a:ext>
              </a:extLst>
            </p:cNvPr>
            <p:cNvSpPr/>
            <p:nvPr/>
          </p:nvSpPr>
          <p:spPr>
            <a:xfrm>
              <a:off x="0" y="9525000"/>
              <a:ext cx="2743195" cy="419100"/>
            </a:xfrm>
            <a:prstGeom prst="rect">
              <a:avLst/>
            </a:prstGeom>
            <a:solidFill>
              <a:srgbClr val="367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DC9ABF-336F-4415-9280-D37962B5A62A}"/>
                </a:ext>
              </a:extLst>
            </p:cNvPr>
            <p:cNvSpPr/>
            <p:nvPr/>
          </p:nvSpPr>
          <p:spPr>
            <a:xfrm>
              <a:off x="10668005" y="9525000"/>
              <a:ext cx="2743195" cy="419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D1386B-ADDD-4B66-8F9E-17F86B47382C}"/>
                </a:ext>
              </a:extLst>
            </p:cNvPr>
            <p:cNvSpPr/>
            <p:nvPr/>
          </p:nvSpPr>
          <p:spPr>
            <a:xfrm>
              <a:off x="2599374" y="9525000"/>
              <a:ext cx="2743195" cy="4191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0EF1AD6-B392-49F9-8655-50D0A7276E21}"/>
                </a:ext>
              </a:extLst>
            </p:cNvPr>
            <p:cNvSpPr/>
            <p:nvPr/>
          </p:nvSpPr>
          <p:spPr>
            <a:xfrm>
              <a:off x="7924800" y="9525000"/>
              <a:ext cx="2743195" cy="4191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FDACB4-442D-4834-97CF-BF4904E1C2F4}"/>
                </a:ext>
              </a:extLst>
            </p:cNvPr>
            <p:cNvSpPr/>
            <p:nvPr/>
          </p:nvSpPr>
          <p:spPr>
            <a:xfrm>
              <a:off x="5198747" y="9525000"/>
              <a:ext cx="2743195" cy="419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object 2">
            <a:extLst>
              <a:ext uri="{FF2B5EF4-FFF2-40B4-BE49-F238E27FC236}">
                <a16:creationId xmlns:a16="http://schemas.microsoft.com/office/drawing/2014/main" id="{DFA20EF5-B7C7-4C8C-97FE-B84805617B23}"/>
              </a:ext>
            </a:extLst>
          </p:cNvPr>
          <p:cNvSpPr txBox="1"/>
          <p:nvPr/>
        </p:nvSpPr>
        <p:spPr>
          <a:xfrm>
            <a:off x="685800" y="647700"/>
            <a:ext cx="11087101" cy="236731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>
              <a:lnSpc>
                <a:spcPts val="8700"/>
              </a:lnSpc>
              <a:spcBef>
                <a:spcPts val="1060"/>
              </a:spcBef>
            </a:pPr>
            <a:r>
              <a:rPr lang="en-US" sz="7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Can Mediation Benefit You?</a:t>
            </a:r>
            <a:endParaRPr sz="7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00CF618-8AC7-4A96-87F4-D7B3201A3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85" y="9368794"/>
            <a:ext cx="3989481" cy="6395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5AC744-2816-430C-976B-6B44EEBAEF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</a:t>
            </a:fld>
            <a:endParaRPr lang="en-US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4238A574-A67C-4A31-BEA1-B7F45B62B31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7939" y="4175204"/>
            <a:ext cx="13080686" cy="491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6A8947-CBD8-41F7-914C-E5613EF2818D}"/>
              </a:ext>
            </a:extLst>
          </p:cNvPr>
          <p:cNvSpPr/>
          <p:nvPr/>
        </p:nvSpPr>
        <p:spPr>
          <a:xfrm>
            <a:off x="2397687" y="3478049"/>
            <a:ext cx="133469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spcAft>
                <a:spcPts val="1200"/>
              </a:spcAft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Mediation, the use of a third-party neutral, can help you “bridge the gap.”  </a:t>
            </a:r>
          </a:p>
        </p:txBody>
      </p:sp>
    </p:spTree>
    <p:extLst>
      <p:ext uri="{BB962C8B-B14F-4D97-AF65-F5344CB8AC3E}">
        <p14:creationId xmlns:p14="http://schemas.microsoft.com/office/powerpoint/2010/main" val="2482305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C3A7E66-CC97-4A44-961E-4B97023F8938}"/>
              </a:ext>
            </a:extLst>
          </p:cNvPr>
          <p:cNvGrpSpPr/>
          <p:nvPr/>
        </p:nvGrpSpPr>
        <p:grpSpPr>
          <a:xfrm>
            <a:off x="0" y="9525000"/>
            <a:ext cx="13411200" cy="419100"/>
            <a:chOff x="0" y="9525000"/>
            <a:chExt cx="13411200" cy="4191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E69660-9979-4FCA-B236-86B2315E6FEF}"/>
                </a:ext>
              </a:extLst>
            </p:cNvPr>
            <p:cNvSpPr/>
            <p:nvPr/>
          </p:nvSpPr>
          <p:spPr>
            <a:xfrm>
              <a:off x="0" y="9525000"/>
              <a:ext cx="2743195" cy="419100"/>
            </a:xfrm>
            <a:prstGeom prst="rect">
              <a:avLst/>
            </a:prstGeom>
            <a:solidFill>
              <a:srgbClr val="367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B6D7B7-C1CA-4B0E-9868-A7D97DE02EBB}"/>
                </a:ext>
              </a:extLst>
            </p:cNvPr>
            <p:cNvSpPr/>
            <p:nvPr/>
          </p:nvSpPr>
          <p:spPr>
            <a:xfrm>
              <a:off x="10668005" y="9525000"/>
              <a:ext cx="2743195" cy="419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7CC908-26DB-4110-956E-AB67351F15FE}"/>
                </a:ext>
              </a:extLst>
            </p:cNvPr>
            <p:cNvSpPr/>
            <p:nvPr/>
          </p:nvSpPr>
          <p:spPr>
            <a:xfrm>
              <a:off x="2599374" y="9525000"/>
              <a:ext cx="2743195" cy="4191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9CDC32-3B8D-4D45-9976-9D0F9A653C62}"/>
                </a:ext>
              </a:extLst>
            </p:cNvPr>
            <p:cNvSpPr/>
            <p:nvPr/>
          </p:nvSpPr>
          <p:spPr>
            <a:xfrm>
              <a:off x="7924800" y="9525000"/>
              <a:ext cx="2743195" cy="4191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6A0327-0DA8-4757-A6E9-0C95B63C6D59}"/>
                </a:ext>
              </a:extLst>
            </p:cNvPr>
            <p:cNvSpPr/>
            <p:nvPr/>
          </p:nvSpPr>
          <p:spPr>
            <a:xfrm>
              <a:off x="5198747" y="9525000"/>
              <a:ext cx="2743195" cy="419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CAEFBB2-373D-4D77-83B3-7A4F78E5A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85" y="9368794"/>
            <a:ext cx="3989481" cy="639516"/>
          </a:xfrm>
          <a:prstGeom prst="rect">
            <a:avLst/>
          </a:prstGeom>
        </p:spPr>
      </p:pic>
      <p:sp>
        <p:nvSpPr>
          <p:cNvPr id="22" name="object 5">
            <a:extLst>
              <a:ext uri="{FF2B5EF4-FFF2-40B4-BE49-F238E27FC236}">
                <a16:creationId xmlns:a16="http://schemas.microsoft.com/office/drawing/2014/main" id="{DAAF6D02-D188-4A1E-B66E-55662C9D6CB3}"/>
              </a:ext>
            </a:extLst>
          </p:cNvPr>
          <p:cNvSpPr txBox="1">
            <a:spLocks/>
          </p:cNvSpPr>
          <p:nvPr/>
        </p:nvSpPr>
        <p:spPr>
          <a:xfrm>
            <a:off x="522514" y="340995"/>
            <a:ext cx="17765486" cy="24904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7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Mediation: </a:t>
            </a:r>
          </a:p>
          <a:p>
            <a:pPr marL="12700">
              <a:spcBef>
                <a:spcPts val="120"/>
              </a:spcBef>
            </a:pPr>
            <a:r>
              <a:rPr lang="en-US" sz="7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Effective Tool for Conflict Resolution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D9FC32-EF3B-4A76-A98C-C4E04F2AE9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944600" y="9944100"/>
            <a:ext cx="4206240" cy="514350"/>
          </a:xfrm>
        </p:spPr>
        <p:txBody>
          <a:bodyPr/>
          <a:lstStyle/>
          <a:p>
            <a:fld id="{B6F15528-21DE-4FAA-801E-634DDDAF4B2B}" type="slidenum">
              <a:rPr lang="en-US" smtClean="0"/>
              <a:t>14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01FFF23-66FA-4AD0-A069-CB91DEBEB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939710"/>
            <a:ext cx="4420154" cy="605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982617B1-1102-413B-A98A-622B8F151AD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522514" y="4000500"/>
            <a:ext cx="10820400" cy="3656013"/>
          </a:xfrm>
          <a:prstGeom prst="rect">
            <a:avLst/>
          </a:prstGeom>
        </p:spPr>
        <p:txBody>
          <a:bodyPr vert="horz" wrap="square" lIns="92075" tIns="46038" rIns="92075" bIns="46038" rtlCol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Parties retain control of resolution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Voluntary (in most cases)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Informal vs. formal process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Time efficient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Cost effective</a:t>
            </a:r>
          </a:p>
        </p:txBody>
      </p:sp>
    </p:spTree>
    <p:extLst>
      <p:ext uri="{BB962C8B-B14F-4D97-AF65-F5344CB8AC3E}">
        <p14:creationId xmlns:p14="http://schemas.microsoft.com/office/powerpoint/2010/main" val="633527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C3A7E66-CC97-4A44-961E-4B97023F8938}"/>
              </a:ext>
            </a:extLst>
          </p:cNvPr>
          <p:cNvGrpSpPr/>
          <p:nvPr/>
        </p:nvGrpSpPr>
        <p:grpSpPr>
          <a:xfrm>
            <a:off x="0" y="9525000"/>
            <a:ext cx="13411200" cy="419100"/>
            <a:chOff x="0" y="9525000"/>
            <a:chExt cx="13411200" cy="4191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E69660-9979-4FCA-B236-86B2315E6FEF}"/>
                </a:ext>
              </a:extLst>
            </p:cNvPr>
            <p:cNvSpPr/>
            <p:nvPr/>
          </p:nvSpPr>
          <p:spPr>
            <a:xfrm>
              <a:off x="0" y="9525000"/>
              <a:ext cx="2743195" cy="419100"/>
            </a:xfrm>
            <a:prstGeom prst="rect">
              <a:avLst/>
            </a:prstGeom>
            <a:solidFill>
              <a:srgbClr val="367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B6D7B7-C1CA-4B0E-9868-A7D97DE02EBB}"/>
                </a:ext>
              </a:extLst>
            </p:cNvPr>
            <p:cNvSpPr/>
            <p:nvPr/>
          </p:nvSpPr>
          <p:spPr>
            <a:xfrm>
              <a:off x="10668005" y="9525000"/>
              <a:ext cx="2743195" cy="419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7CC908-26DB-4110-956E-AB67351F15FE}"/>
                </a:ext>
              </a:extLst>
            </p:cNvPr>
            <p:cNvSpPr/>
            <p:nvPr/>
          </p:nvSpPr>
          <p:spPr>
            <a:xfrm>
              <a:off x="2599374" y="9525000"/>
              <a:ext cx="2743195" cy="4191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9CDC32-3B8D-4D45-9976-9D0F9A653C62}"/>
                </a:ext>
              </a:extLst>
            </p:cNvPr>
            <p:cNvSpPr/>
            <p:nvPr/>
          </p:nvSpPr>
          <p:spPr>
            <a:xfrm>
              <a:off x="7924800" y="9525000"/>
              <a:ext cx="2743195" cy="4191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6A0327-0DA8-4757-A6E9-0C95B63C6D59}"/>
                </a:ext>
              </a:extLst>
            </p:cNvPr>
            <p:cNvSpPr/>
            <p:nvPr/>
          </p:nvSpPr>
          <p:spPr>
            <a:xfrm>
              <a:off x="5198747" y="9525000"/>
              <a:ext cx="2743195" cy="419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CAEFBB2-373D-4D77-83B3-7A4F78E5A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85" y="9368794"/>
            <a:ext cx="3989481" cy="639516"/>
          </a:xfrm>
          <a:prstGeom prst="rect">
            <a:avLst/>
          </a:prstGeom>
        </p:spPr>
      </p:pic>
      <p:sp>
        <p:nvSpPr>
          <p:cNvPr id="22" name="object 5">
            <a:extLst>
              <a:ext uri="{FF2B5EF4-FFF2-40B4-BE49-F238E27FC236}">
                <a16:creationId xmlns:a16="http://schemas.microsoft.com/office/drawing/2014/main" id="{DAAF6D02-D188-4A1E-B66E-55662C9D6CB3}"/>
              </a:ext>
            </a:extLst>
          </p:cNvPr>
          <p:cNvSpPr txBox="1">
            <a:spLocks/>
          </p:cNvSpPr>
          <p:nvPr/>
        </p:nvSpPr>
        <p:spPr>
          <a:xfrm>
            <a:off x="522514" y="340995"/>
            <a:ext cx="17765486" cy="1200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7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Federal Mediator Can: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D9FC32-EF3B-4A76-A98C-C4E04F2AE9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15</a:t>
            </a:fld>
            <a:endParaRPr lang="en-US" dirty="0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982617B1-1102-413B-A98A-622B8F151AD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2652209"/>
            <a:ext cx="10820400" cy="3656013"/>
          </a:xfrm>
          <a:prstGeom prst="rect">
            <a:avLst/>
          </a:prstGeom>
        </p:spPr>
        <p:txBody>
          <a:bodyPr vert="horz" wrap="square" lIns="92075" tIns="46038" rIns="92075" bIns="46038" rtlCol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Help Parties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Clarify issues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Define problems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Generate options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Explore alternatives</a:t>
            </a:r>
          </a:p>
          <a:p>
            <a:pPr>
              <a:spcBef>
                <a:spcPct val="50000"/>
              </a:spcBef>
              <a:buClr>
                <a:schemeClr val="tx1"/>
              </a:buClr>
              <a:tabLst>
                <a:tab pos="-914400" algn="l"/>
              </a:tabLst>
              <a:defRPr/>
            </a:pPr>
            <a:endParaRPr lang="en-US" sz="36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F5DF63-9D84-4707-843B-4F2426D66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37" y="2652209"/>
            <a:ext cx="11474581" cy="4670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4511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C3A7E66-CC97-4A44-961E-4B97023F8938}"/>
              </a:ext>
            </a:extLst>
          </p:cNvPr>
          <p:cNvGrpSpPr/>
          <p:nvPr/>
        </p:nvGrpSpPr>
        <p:grpSpPr>
          <a:xfrm>
            <a:off x="0" y="9525000"/>
            <a:ext cx="13411200" cy="419100"/>
            <a:chOff x="0" y="9525000"/>
            <a:chExt cx="13411200" cy="4191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E69660-9979-4FCA-B236-86B2315E6FEF}"/>
                </a:ext>
              </a:extLst>
            </p:cNvPr>
            <p:cNvSpPr/>
            <p:nvPr/>
          </p:nvSpPr>
          <p:spPr>
            <a:xfrm>
              <a:off x="0" y="9525000"/>
              <a:ext cx="2743195" cy="419100"/>
            </a:xfrm>
            <a:prstGeom prst="rect">
              <a:avLst/>
            </a:prstGeom>
            <a:solidFill>
              <a:srgbClr val="367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B6D7B7-C1CA-4B0E-9868-A7D97DE02EBB}"/>
                </a:ext>
              </a:extLst>
            </p:cNvPr>
            <p:cNvSpPr/>
            <p:nvPr/>
          </p:nvSpPr>
          <p:spPr>
            <a:xfrm>
              <a:off x="10668005" y="9525000"/>
              <a:ext cx="2743195" cy="419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7CC908-26DB-4110-956E-AB67351F15FE}"/>
                </a:ext>
              </a:extLst>
            </p:cNvPr>
            <p:cNvSpPr/>
            <p:nvPr/>
          </p:nvSpPr>
          <p:spPr>
            <a:xfrm>
              <a:off x="2599374" y="9525000"/>
              <a:ext cx="2743195" cy="4191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9CDC32-3B8D-4D45-9976-9D0F9A653C62}"/>
                </a:ext>
              </a:extLst>
            </p:cNvPr>
            <p:cNvSpPr/>
            <p:nvPr/>
          </p:nvSpPr>
          <p:spPr>
            <a:xfrm>
              <a:off x="7924800" y="9525000"/>
              <a:ext cx="2743195" cy="4191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6A0327-0DA8-4757-A6E9-0C95B63C6D59}"/>
                </a:ext>
              </a:extLst>
            </p:cNvPr>
            <p:cNvSpPr/>
            <p:nvPr/>
          </p:nvSpPr>
          <p:spPr>
            <a:xfrm>
              <a:off x="5198747" y="9525000"/>
              <a:ext cx="2743195" cy="419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CAEFBB2-373D-4D77-83B3-7A4F78E5A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85" y="9368794"/>
            <a:ext cx="3989481" cy="639516"/>
          </a:xfrm>
          <a:prstGeom prst="rect">
            <a:avLst/>
          </a:prstGeom>
        </p:spPr>
      </p:pic>
      <p:sp>
        <p:nvSpPr>
          <p:cNvPr id="22" name="object 5">
            <a:extLst>
              <a:ext uri="{FF2B5EF4-FFF2-40B4-BE49-F238E27FC236}">
                <a16:creationId xmlns:a16="http://schemas.microsoft.com/office/drawing/2014/main" id="{DAAF6D02-D188-4A1E-B66E-55662C9D6CB3}"/>
              </a:ext>
            </a:extLst>
          </p:cNvPr>
          <p:cNvSpPr txBox="1">
            <a:spLocks/>
          </p:cNvSpPr>
          <p:nvPr/>
        </p:nvSpPr>
        <p:spPr>
          <a:xfrm>
            <a:off x="522514" y="340995"/>
            <a:ext cx="17765486" cy="1200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7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Federal Mediator Can: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D9FC32-EF3B-4A76-A98C-C4E04F2AE9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16</a:t>
            </a:fld>
            <a:endParaRPr lang="en-US" dirty="0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982617B1-1102-413B-A98A-622B8F151AD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2652209"/>
            <a:ext cx="5486400" cy="3656013"/>
          </a:xfrm>
          <a:prstGeom prst="rect">
            <a:avLst/>
          </a:prstGeom>
        </p:spPr>
        <p:txBody>
          <a:bodyPr vert="horz" wrap="square" lIns="92075" tIns="46038" rIns="92075" bIns="46038" rtlCol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Help Parties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Keep talks moving forward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Make suggestions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Establish realistic expectations</a:t>
            </a:r>
          </a:p>
          <a:p>
            <a:pPr>
              <a:spcBef>
                <a:spcPct val="50000"/>
              </a:spcBef>
              <a:buClr>
                <a:schemeClr val="tx1"/>
              </a:buClr>
              <a:tabLst>
                <a:tab pos="-914400" algn="l"/>
              </a:tabLst>
              <a:defRPr/>
            </a:pPr>
            <a:endParaRPr lang="en-US" sz="36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F5DF63-9D84-4707-843B-4F2426D66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37" y="2652209"/>
            <a:ext cx="11474581" cy="4670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2424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4291A3-46F1-4171-84A6-87A13143F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7"/>
          <a:stretch/>
        </p:blipFill>
        <p:spPr>
          <a:xfrm>
            <a:off x="0" y="-266700"/>
            <a:ext cx="18394680" cy="1055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CDDA6B2C-4D06-465D-B990-368C66A76CC3}"/>
              </a:ext>
            </a:extLst>
          </p:cNvPr>
          <p:cNvSpPr/>
          <p:nvPr/>
        </p:nvSpPr>
        <p:spPr>
          <a:xfrm>
            <a:off x="4747614" y="3668601"/>
            <a:ext cx="13647066" cy="5267325"/>
          </a:xfrm>
          <a:custGeom>
            <a:avLst/>
            <a:gdLst/>
            <a:ahLst/>
            <a:cxnLst/>
            <a:rect l="l" t="t" r="r" b="b"/>
            <a:pathLst>
              <a:path w="13373100" h="5267325">
                <a:moveTo>
                  <a:pt x="0" y="0"/>
                </a:moveTo>
                <a:lnTo>
                  <a:pt x="13372948" y="0"/>
                </a:lnTo>
                <a:lnTo>
                  <a:pt x="13372948" y="5267324"/>
                </a:lnTo>
                <a:lnTo>
                  <a:pt x="0" y="52673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>
              <a:alpha val="76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D2974192-19A7-493E-A1AC-E93F4579B8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98973" y="5796355"/>
            <a:ext cx="13144348" cy="1011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7795"/>
              </a:lnSpc>
              <a:spcBef>
                <a:spcPts val="90"/>
              </a:spcBef>
            </a:pPr>
            <a:r>
              <a:rPr lang="en-US" sz="8000" dirty="0"/>
              <a:t>FMCS Services</a:t>
            </a:r>
            <a:endParaRPr sz="80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B03545-8545-4F50-9FDD-F074328826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822680" y="9916031"/>
            <a:ext cx="4206240" cy="514350"/>
          </a:xfrm>
        </p:spPr>
        <p:txBody>
          <a:bodyPr/>
          <a:lstStyle/>
          <a:p>
            <a:fld id="{B6F15528-21DE-4FAA-801E-634DDDAF4B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964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43200" y="3674271"/>
            <a:ext cx="14516100" cy="641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COLLECTIVE BARGAINING MEDIATION</a:t>
            </a:r>
          </a:p>
          <a:p>
            <a:pPr lvl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-1371600" algn="l"/>
              </a:tabLst>
              <a:defRPr/>
            </a:pPr>
            <a: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 Private, Public, and Federal Sectors</a:t>
            </a:r>
            <a:br>
              <a:rPr lang="en-US" sz="33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endParaRPr lang="en-US" sz="3300" i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RELATIONSHIP DEVELOPMENT AND TRAINING</a:t>
            </a:r>
          </a:p>
          <a:p>
            <a:pPr lvl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-1371600" algn="l"/>
              </a:tabLst>
              <a:defRPr/>
            </a:pPr>
            <a: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 Customized training for labor and management</a:t>
            </a:r>
          </a:p>
          <a:p>
            <a:pPr lvl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-1371600" algn="l"/>
              </a:tabLst>
              <a:defRPr/>
            </a:pPr>
            <a:endParaRPr lang="en-US" sz="3300" i="1" dirty="0">
              <a:solidFill>
                <a:schemeClr val="tx2">
                  <a:lumMod val="75000"/>
                </a:schemeClr>
              </a:solidFill>
              <a:latin typeface="Century Schoolbook" panose="02040604050505020304" pitchFamily="18" charset="0"/>
            </a:endParaRPr>
          </a:p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GRIEVANCE MEDIATION</a:t>
            </a:r>
          </a:p>
          <a:p>
            <a:pPr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-1371600" algn="l"/>
              </a:tabLst>
              <a:defRPr/>
            </a:pPr>
            <a:endParaRPr lang="en-US" sz="3300" i="1" dirty="0">
              <a:solidFill>
                <a:schemeClr val="tx2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3DD89F53-C711-4047-9237-A8DE72EB4D27}"/>
              </a:ext>
            </a:extLst>
          </p:cNvPr>
          <p:cNvSpPr/>
          <p:nvPr/>
        </p:nvSpPr>
        <p:spPr>
          <a:xfrm>
            <a:off x="0" y="495300"/>
            <a:ext cx="18288000" cy="2447925"/>
          </a:xfrm>
          <a:custGeom>
            <a:avLst/>
            <a:gdLst/>
            <a:ahLst/>
            <a:cxnLst/>
            <a:rect l="l" t="t" r="r" b="b"/>
            <a:pathLst>
              <a:path w="18288000" h="2447925">
                <a:moveTo>
                  <a:pt x="0" y="0"/>
                </a:moveTo>
                <a:lnTo>
                  <a:pt x="18288000" y="0"/>
                </a:lnTo>
                <a:lnTo>
                  <a:pt x="18288000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BC872448-41BC-4386-A9F1-F83DEBA4578D}"/>
              </a:ext>
            </a:extLst>
          </p:cNvPr>
          <p:cNvSpPr txBox="1">
            <a:spLocks/>
          </p:cNvSpPr>
          <p:nvPr/>
        </p:nvSpPr>
        <p:spPr>
          <a:xfrm>
            <a:off x="2717800" y="1027443"/>
            <a:ext cx="10756900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8000" b="1" dirty="0">
                <a:solidFill>
                  <a:srgbClr val="E7C902"/>
                </a:solidFill>
                <a:latin typeface="Times New Roman"/>
                <a:cs typeface="Times New Roman"/>
              </a:rPr>
              <a:t>FMCS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C6A477-6892-4C2C-B85F-514E260DE6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7"/>
          <a:stretch/>
        </p:blipFill>
        <p:spPr>
          <a:xfrm>
            <a:off x="225729" y="670658"/>
            <a:ext cx="2266342" cy="209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00300" y="3550377"/>
            <a:ext cx="13487400" cy="61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ARBITRATION SERVICES</a:t>
            </a:r>
          </a:p>
          <a:p>
            <a:pPr lvl="1" indent="-514350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-1371600" algn="l"/>
              </a:tabLst>
              <a:defRPr/>
            </a:pPr>
            <a: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Maintains a nationwide roster of highly qualified arbitrators and promotes the advancement of fair and effective labor arbitration</a:t>
            </a:r>
          </a:p>
          <a:p>
            <a:pPr lvl="1" indent="-514350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-1371600" algn="l"/>
              </a:tabLst>
              <a:defRPr/>
            </a:pPr>
            <a:endParaRPr lang="en-US" sz="3900" i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EDUCATION, ADVOCACY, and OUTREACH</a:t>
            </a:r>
          </a:p>
          <a:p>
            <a:pPr lvl="1" indent="-514350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-1371600" algn="l"/>
              </a:tabLst>
              <a:defRPr/>
            </a:pPr>
            <a: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Of Collective Bargaining and Dispute Resolution Processes and Services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3FCCE42-2070-438D-B002-9028759D694A}"/>
              </a:ext>
            </a:extLst>
          </p:cNvPr>
          <p:cNvSpPr/>
          <p:nvPr/>
        </p:nvSpPr>
        <p:spPr>
          <a:xfrm>
            <a:off x="0" y="495300"/>
            <a:ext cx="18288000" cy="2447925"/>
          </a:xfrm>
          <a:custGeom>
            <a:avLst/>
            <a:gdLst/>
            <a:ahLst/>
            <a:cxnLst/>
            <a:rect l="l" t="t" r="r" b="b"/>
            <a:pathLst>
              <a:path w="18288000" h="2447925">
                <a:moveTo>
                  <a:pt x="0" y="0"/>
                </a:moveTo>
                <a:lnTo>
                  <a:pt x="18288000" y="0"/>
                </a:lnTo>
                <a:lnTo>
                  <a:pt x="18288000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F0546E89-2059-4082-AD4A-CDA831B3F140}"/>
              </a:ext>
            </a:extLst>
          </p:cNvPr>
          <p:cNvSpPr txBox="1">
            <a:spLocks/>
          </p:cNvSpPr>
          <p:nvPr/>
        </p:nvSpPr>
        <p:spPr>
          <a:xfrm>
            <a:off x="2717800" y="1027443"/>
            <a:ext cx="10756900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8000" b="1" dirty="0">
                <a:solidFill>
                  <a:srgbClr val="E7C902"/>
                </a:solidFill>
                <a:latin typeface="Times New Roman"/>
                <a:cs typeface="Times New Roman"/>
              </a:rPr>
              <a:t>FMCS Services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44DDE8-3EE3-4910-B57F-09D499440B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7"/>
          <a:stretch/>
        </p:blipFill>
        <p:spPr>
          <a:xfrm>
            <a:off x="225729" y="670658"/>
            <a:ext cx="2266342" cy="209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4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28061" y="1462963"/>
            <a:ext cx="7670800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Created in 1947 as an Independent agency under Taft-Hartley Act.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067800" y="1504950"/>
            <a:ext cx="1123950" cy="1123950"/>
          </a:xfrm>
          <a:custGeom>
            <a:avLst/>
            <a:gdLst/>
            <a:ahLst/>
            <a:cxnLst/>
            <a:rect l="l" t="t" r="r" b="b"/>
            <a:pathLst>
              <a:path w="1123950" h="1123950">
                <a:moveTo>
                  <a:pt x="561974" y="1123949"/>
                </a:moveTo>
                <a:lnTo>
                  <a:pt x="506891" y="1121250"/>
                </a:lnTo>
                <a:lnTo>
                  <a:pt x="452338" y="1113151"/>
                </a:lnTo>
                <a:lnTo>
                  <a:pt x="398840" y="1099758"/>
                </a:lnTo>
                <a:lnTo>
                  <a:pt x="346916" y="1081172"/>
                </a:lnTo>
                <a:lnTo>
                  <a:pt x="297058" y="1057598"/>
                </a:lnTo>
                <a:lnTo>
                  <a:pt x="249757" y="1029239"/>
                </a:lnTo>
                <a:lnTo>
                  <a:pt x="205457" y="996392"/>
                </a:lnTo>
                <a:lnTo>
                  <a:pt x="164598" y="959351"/>
                </a:lnTo>
                <a:lnTo>
                  <a:pt x="127557" y="918491"/>
                </a:lnTo>
                <a:lnTo>
                  <a:pt x="94709" y="874192"/>
                </a:lnTo>
                <a:lnTo>
                  <a:pt x="66351" y="826891"/>
                </a:lnTo>
                <a:lnTo>
                  <a:pt x="42777" y="777033"/>
                </a:lnTo>
                <a:lnTo>
                  <a:pt x="24192" y="725109"/>
                </a:lnTo>
                <a:lnTo>
                  <a:pt x="10798" y="671611"/>
                </a:lnTo>
                <a:lnTo>
                  <a:pt x="2699" y="617058"/>
                </a:lnTo>
                <a:lnTo>
                  <a:pt x="0" y="561974"/>
                </a:lnTo>
                <a:lnTo>
                  <a:pt x="674" y="534366"/>
                </a:lnTo>
                <a:lnTo>
                  <a:pt x="6073" y="479548"/>
                </a:lnTo>
                <a:lnTo>
                  <a:pt x="16846" y="425392"/>
                </a:lnTo>
                <a:lnTo>
                  <a:pt x="32836" y="372681"/>
                </a:lnTo>
                <a:lnTo>
                  <a:pt x="53966" y="321667"/>
                </a:lnTo>
                <a:lnTo>
                  <a:pt x="79932" y="273088"/>
                </a:lnTo>
                <a:lnTo>
                  <a:pt x="110609" y="227177"/>
                </a:lnTo>
                <a:lnTo>
                  <a:pt x="145553" y="184597"/>
                </a:lnTo>
                <a:lnTo>
                  <a:pt x="184597" y="145553"/>
                </a:lnTo>
                <a:lnTo>
                  <a:pt x="227177" y="110609"/>
                </a:lnTo>
                <a:lnTo>
                  <a:pt x="273088" y="79932"/>
                </a:lnTo>
                <a:lnTo>
                  <a:pt x="321667" y="53966"/>
                </a:lnTo>
                <a:lnTo>
                  <a:pt x="372681" y="32836"/>
                </a:lnTo>
                <a:lnTo>
                  <a:pt x="425392" y="16846"/>
                </a:lnTo>
                <a:lnTo>
                  <a:pt x="479548" y="6073"/>
                </a:lnTo>
                <a:lnTo>
                  <a:pt x="534366" y="674"/>
                </a:lnTo>
                <a:lnTo>
                  <a:pt x="561974" y="0"/>
                </a:lnTo>
                <a:lnTo>
                  <a:pt x="589583" y="674"/>
                </a:lnTo>
                <a:lnTo>
                  <a:pt x="644401" y="6073"/>
                </a:lnTo>
                <a:lnTo>
                  <a:pt x="698557" y="16846"/>
                </a:lnTo>
                <a:lnTo>
                  <a:pt x="751268" y="32836"/>
                </a:lnTo>
                <a:lnTo>
                  <a:pt x="802281" y="53966"/>
                </a:lnTo>
                <a:lnTo>
                  <a:pt x="850861" y="79932"/>
                </a:lnTo>
                <a:lnTo>
                  <a:pt x="896772" y="110609"/>
                </a:lnTo>
                <a:lnTo>
                  <a:pt x="939351" y="145553"/>
                </a:lnTo>
                <a:lnTo>
                  <a:pt x="978396" y="184597"/>
                </a:lnTo>
                <a:lnTo>
                  <a:pt x="1013339" y="227177"/>
                </a:lnTo>
                <a:lnTo>
                  <a:pt x="1044016" y="273088"/>
                </a:lnTo>
                <a:lnTo>
                  <a:pt x="1069983" y="321667"/>
                </a:lnTo>
                <a:lnTo>
                  <a:pt x="1091114" y="372681"/>
                </a:lnTo>
                <a:lnTo>
                  <a:pt x="1107103" y="425392"/>
                </a:lnTo>
                <a:lnTo>
                  <a:pt x="1117875" y="479548"/>
                </a:lnTo>
                <a:lnTo>
                  <a:pt x="1123275" y="534366"/>
                </a:lnTo>
                <a:lnTo>
                  <a:pt x="1123949" y="561974"/>
                </a:lnTo>
                <a:lnTo>
                  <a:pt x="1123275" y="589583"/>
                </a:lnTo>
                <a:lnTo>
                  <a:pt x="1117875" y="644401"/>
                </a:lnTo>
                <a:lnTo>
                  <a:pt x="1107103" y="698557"/>
                </a:lnTo>
                <a:lnTo>
                  <a:pt x="1091114" y="751268"/>
                </a:lnTo>
                <a:lnTo>
                  <a:pt x="1069983" y="802281"/>
                </a:lnTo>
                <a:lnTo>
                  <a:pt x="1044016" y="850861"/>
                </a:lnTo>
                <a:lnTo>
                  <a:pt x="1013339" y="896772"/>
                </a:lnTo>
                <a:lnTo>
                  <a:pt x="978396" y="939351"/>
                </a:lnTo>
                <a:lnTo>
                  <a:pt x="939351" y="978396"/>
                </a:lnTo>
                <a:lnTo>
                  <a:pt x="896772" y="1013339"/>
                </a:lnTo>
                <a:lnTo>
                  <a:pt x="850861" y="1044016"/>
                </a:lnTo>
                <a:lnTo>
                  <a:pt x="802281" y="1069983"/>
                </a:lnTo>
                <a:lnTo>
                  <a:pt x="751268" y="1091114"/>
                </a:lnTo>
                <a:lnTo>
                  <a:pt x="698557" y="1107103"/>
                </a:lnTo>
                <a:lnTo>
                  <a:pt x="644401" y="1117875"/>
                </a:lnTo>
                <a:lnTo>
                  <a:pt x="589583" y="1123275"/>
                </a:lnTo>
                <a:lnTo>
                  <a:pt x="561974" y="112394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9533081" y="1725295"/>
            <a:ext cx="223520" cy="646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50" b="1" spc="-470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405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28061" y="3238500"/>
            <a:ext cx="7337425" cy="19819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Neither a regulatory nor an enforcement agency, but a neutral party designed to assist labor and management.</a:t>
            </a:r>
          </a:p>
        </p:txBody>
      </p:sp>
      <p:sp>
        <p:nvSpPr>
          <p:cNvPr id="7" name="object 7"/>
          <p:cNvSpPr/>
          <p:nvPr/>
        </p:nvSpPr>
        <p:spPr>
          <a:xfrm>
            <a:off x="9067800" y="3667502"/>
            <a:ext cx="1123950" cy="1123950"/>
          </a:xfrm>
          <a:custGeom>
            <a:avLst/>
            <a:gdLst/>
            <a:ahLst/>
            <a:cxnLst/>
            <a:rect l="l" t="t" r="r" b="b"/>
            <a:pathLst>
              <a:path w="1123950" h="1123950">
                <a:moveTo>
                  <a:pt x="561974" y="1123949"/>
                </a:moveTo>
                <a:lnTo>
                  <a:pt x="506891" y="1121250"/>
                </a:lnTo>
                <a:lnTo>
                  <a:pt x="452338" y="1113151"/>
                </a:lnTo>
                <a:lnTo>
                  <a:pt x="398840" y="1099758"/>
                </a:lnTo>
                <a:lnTo>
                  <a:pt x="346916" y="1081172"/>
                </a:lnTo>
                <a:lnTo>
                  <a:pt x="297058" y="1057598"/>
                </a:lnTo>
                <a:lnTo>
                  <a:pt x="249757" y="1029239"/>
                </a:lnTo>
                <a:lnTo>
                  <a:pt x="205457" y="996392"/>
                </a:lnTo>
                <a:lnTo>
                  <a:pt x="164598" y="959351"/>
                </a:lnTo>
                <a:lnTo>
                  <a:pt x="127557" y="918491"/>
                </a:lnTo>
                <a:lnTo>
                  <a:pt x="94709" y="874192"/>
                </a:lnTo>
                <a:lnTo>
                  <a:pt x="66351" y="826891"/>
                </a:lnTo>
                <a:lnTo>
                  <a:pt x="42777" y="777033"/>
                </a:lnTo>
                <a:lnTo>
                  <a:pt x="24192" y="725109"/>
                </a:lnTo>
                <a:lnTo>
                  <a:pt x="10798" y="671611"/>
                </a:lnTo>
                <a:lnTo>
                  <a:pt x="2699" y="617058"/>
                </a:lnTo>
                <a:lnTo>
                  <a:pt x="0" y="561974"/>
                </a:lnTo>
                <a:lnTo>
                  <a:pt x="674" y="534366"/>
                </a:lnTo>
                <a:lnTo>
                  <a:pt x="6073" y="479548"/>
                </a:lnTo>
                <a:lnTo>
                  <a:pt x="16846" y="425392"/>
                </a:lnTo>
                <a:lnTo>
                  <a:pt x="32836" y="372681"/>
                </a:lnTo>
                <a:lnTo>
                  <a:pt x="53966" y="321667"/>
                </a:lnTo>
                <a:lnTo>
                  <a:pt x="79932" y="273088"/>
                </a:lnTo>
                <a:lnTo>
                  <a:pt x="110609" y="227177"/>
                </a:lnTo>
                <a:lnTo>
                  <a:pt x="145553" y="184597"/>
                </a:lnTo>
                <a:lnTo>
                  <a:pt x="184597" y="145553"/>
                </a:lnTo>
                <a:lnTo>
                  <a:pt x="227177" y="110609"/>
                </a:lnTo>
                <a:lnTo>
                  <a:pt x="273088" y="79932"/>
                </a:lnTo>
                <a:lnTo>
                  <a:pt x="321667" y="53966"/>
                </a:lnTo>
                <a:lnTo>
                  <a:pt x="372681" y="32836"/>
                </a:lnTo>
                <a:lnTo>
                  <a:pt x="425392" y="16846"/>
                </a:lnTo>
                <a:lnTo>
                  <a:pt x="479548" y="6073"/>
                </a:lnTo>
                <a:lnTo>
                  <a:pt x="534366" y="674"/>
                </a:lnTo>
                <a:lnTo>
                  <a:pt x="561974" y="0"/>
                </a:lnTo>
                <a:lnTo>
                  <a:pt x="589583" y="674"/>
                </a:lnTo>
                <a:lnTo>
                  <a:pt x="644401" y="6073"/>
                </a:lnTo>
                <a:lnTo>
                  <a:pt x="698557" y="16846"/>
                </a:lnTo>
                <a:lnTo>
                  <a:pt x="751268" y="32836"/>
                </a:lnTo>
                <a:lnTo>
                  <a:pt x="802281" y="53966"/>
                </a:lnTo>
                <a:lnTo>
                  <a:pt x="850861" y="79932"/>
                </a:lnTo>
                <a:lnTo>
                  <a:pt x="896772" y="110609"/>
                </a:lnTo>
                <a:lnTo>
                  <a:pt x="939351" y="145553"/>
                </a:lnTo>
                <a:lnTo>
                  <a:pt x="978396" y="184597"/>
                </a:lnTo>
                <a:lnTo>
                  <a:pt x="1013339" y="227177"/>
                </a:lnTo>
                <a:lnTo>
                  <a:pt x="1044016" y="273088"/>
                </a:lnTo>
                <a:lnTo>
                  <a:pt x="1069983" y="321667"/>
                </a:lnTo>
                <a:lnTo>
                  <a:pt x="1091114" y="372681"/>
                </a:lnTo>
                <a:lnTo>
                  <a:pt x="1107103" y="425392"/>
                </a:lnTo>
                <a:lnTo>
                  <a:pt x="1117875" y="479548"/>
                </a:lnTo>
                <a:lnTo>
                  <a:pt x="1123275" y="534366"/>
                </a:lnTo>
                <a:lnTo>
                  <a:pt x="1123949" y="561974"/>
                </a:lnTo>
                <a:lnTo>
                  <a:pt x="1123275" y="589583"/>
                </a:lnTo>
                <a:lnTo>
                  <a:pt x="1117875" y="644401"/>
                </a:lnTo>
                <a:lnTo>
                  <a:pt x="1107103" y="698557"/>
                </a:lnTo>
                <a:lnTo>
                  <a:pt x="1091114" y="751268"/>
                </a:lnTo>
                <a:lnTo>
                  <a:pt x="1069983" y="802281"/>
                </a:lnTo>
                <a:lnTo>
                  <a:pt x="1044016" y="850861"/>
                </a:lnTo>
                <a:lnTo>
                  <a:pt x="1013339" y="896772"/>
                </a:lnTo>
                <a:lnTo>
                  <a:pt x="978396" y="939351"/>
                </a:lnTo>
                <a:lnTo>
                  <a:pt x="939351" y="978396"/>
                </a:lnTo>
                <a:lnTo>
                  <a:pt x="896772" y="1013339"/>
                </a:lnTo>
                <a:lnTo>
                  <a:pt x="850861" y="1044016"/>
                </a:lnTo>
                <a:lnTo>
                  <a:pt x="802281" y="1069983"/>
                </a:lnTo>
                <a:lnTo>
                  <a:pt x="751268" y="1091114"/>
                </a:lnTo>
                <a:lnTo>
                  <a:pt x="698557" y="1107103"/>
                </a:lnTo>
                <a:lnTo>
                  <a:pt x="644401" y="1117875"/>
                </a:lnTo>
                <a:lnTo>
                  <a:pt x="589583" y="1123275"/>
                </a:lnTo>
                <a:lnTo>
                  <a:pt x="561974" y="112394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9496886" y="3887847"/>
            <a:ext cx="295910" cy="646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50" b="1" spc="100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405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28061" y="5676900"/>
            <a:ext cx="7261225" cy="29668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Make available full and adequate government facilities for conciliation, mediation and voluntary arbitration to aid and encourage [the parties] to settle differences through collective bargaining.</a:t>
            </a:r>
          </a:p>
        </p:txBody>
      </p:sp>
      <p:sp>
        <p:nvSpPr>
          <p:cNvPr id="10" name="object 10"/>
          <p:cNvSpPr/>
          <p:nvPr/>
        </p:nvSpPr>
        <p:spPr>
          <a:xfrm>
            <a:off x="9067800" y="6128385"/>
            <a:ext cx="1123950" cy="1123950"/>
          </a:xfrm>
          <a:custGeom>
            <a:avLst/>
            <a:gdLst/>
            <a:ahLst/>
            <a:cxnLst/>
            <a:rect l="l" t="t" r="r" b="b"/>
            <a:pathLst>
              <a:path w="1123950" h="1123950">
                <a:moveTo>
                  <a:pt x="561974" y="1123949"/>
                </a:moveTo>
                <a:lnTo>
                  <a:pt x="506891" y="1121250"/>
                </a:lnTo>
                <a:lnTo>
                  <a:pt x="452338" y="1113151"/>
                </a:lnTo>
                <a:lnTo>
                  <a:pt x="398840" y="1099758"/>
                </a:lnTo>
                <a:lnTo>
                  <a:pt x="346916" y="1081172"/>
                </a:lnTo>
                <a:lnTo>
                  <a:pt x="297058" y="1057598"/>
                </a:lnTo>
                <a:lnTo>
                  <a:pt x="249757" y="1029239"/>
                </a:lnTo>
                <a:lnTo>
                  <a:pt x="205457" y="996392"/>
                </a:lnTo>
                <a:lnTo>
                  <a:pt x="164598" y="959351"/>
                </a:lnTo>
                <a:lnTo>
                  <a:pt x="127557" y="918491"/>
                </a:lnTo>
                <a:lnTo>
                  <a:pt x="94709" y="874192"/>
                </a:lnTo>
                <a:lnTo>
                  <a:pt x="66351" y="826891"/>
                </a:lnTo>
                <a:lnTo>
                  <a:pt x="42777" y="777033"/>
                </a:lnTo>
                <a:lnTo>
                  <a:pt x="24192" y="725109"/>
                </a:lnTo>
                <a:lnTo>
                  <a:pt x="10798" y="671611"/>
                </a:lnTo>
                <a:lnTo>
                  <a:pt x="2699" y="617058"/>
                </a:lnTo>
                <a:lnTo>
                  <a:pt x="0" y="561974"/>
                </a:lnTo>
                <a:lnTo>
                  <a:pt x="674" y="534366"/>
                </a:lnTo>
                <a:lnTo>
                  <a:pt x="6073" y="479548"/>
                </a:lnTo>
                <a:lnTo>
                  <a:pt x="16846" y="425392"/>
                </a:lnTo>
                <a:lnTo>
                  <a:pt x="32836" y="372681"/>
                </a:lnTo>
                <a:lnTo>
                  <a:pt x="53966" y="321667"/>
                </a:lnTo>
                <a:lnTo>
                  <a:pt x="79932" y="273088"/>
                </a:lnTo>
                <a:lnTo>
                  <a:pt x="110609" y="227177"/>
                </a:lnTo>
                <a:lnTo>
                  <a:pt x="145553" y="184597"/>
                </a:lnTo>
                <a:lnTo>
                  <a:pt x="184597" y="145553"/>
                </a:lnTo>
                <a:lnTo>
                  <a:pt x="227177" y="110609"/>
                </a:lnTo>
                <a:lnTo>
                  <a:pt x="273088" y="79932"/>
                </a:lnTo>
                <a:lnTo>
                  <a:pt x="321667" y="53966"/>
                </a:lnTo>
                <a:lnTo>
                  <a:pt x="372681" y="32836"/>
                </a:lnTo>
                <a:lnTo>
                  <a:pt x="425392" y="16846"/>
                </a:lnTo>
                <a:lnTo>
                  <a:pt x="479548" y="6073"/>
                </a:lnTo>
                <a:lnTo>
                  <a:pt x="534366" y="674"/>
                </a:lnTo>
                <a:lnTo>
                  <a:pt x="561974" y="0"/>
                </a:lnTo>
                <a:lnTo>
                  <a:pt x="589583" y="674"/>
                </a:lnTo>
                <a:lnTo>
                  <a:pt x="644401" y="6073"/>
                </a:lnTo>
                <a:lnTo>
                  <a:pt x="698557" y="16846"/>
                </a:lnTo>
                <a:lnTo>
                  <a:pt x="751268" y="32836"/>
                </a:lnTo>
                <a:lnTo>
                  <a:pt x="802281" y="53966"/>
                </a:lnTo>
                <a:lnTo>
                  <a:pt x="850861" y="79932"/>
                </a:lnTo>
                <a:lnTo>
                  <a:pt x="896772" y="110609"/>
                </a:lnTo>
                <a:lnTo>
                  <a:pt x="939351" y="145553"/>
                </a:lnTo>
                <a:lnTo>
                  <a:pt x="978396" y="184597"/>
                </a:lnTo>
                <a:lnTo>
                  <a:pt x="1013339" y="227177"/>
                </a:lnTo>
                <a:lnTo>
                  <a:pt x="1044016" y="273088"/>
                </a:lnTo>
                <a:lnTo>
                  <a:pt x="1069983" y="321667"/>
                </a:lnTo>
                <a:lnTo>
                  <a:pt x="1091114" y="372681"/>
                </a:lnTo>
                <a:lnTo>
                  <a:pt x="1107103" y="425392"/>
                </a:lnTo>
                <a:lnTo>
                  <a:pt x="1117875" y="479548"/>
                </a:lnTo>
                <a:lnTo>
                  <a:pt x="1123275" y="534366"/>
                </a:lnTo>
                <a:lnTo>
                  <a:pt x="1123949" y="561974"/>
                </a:lnTo>
                <a:lnTo>
                  <a:pt x="1123275" y="589583"/>
                </a:lnTo>
                <a:lnTo>
                  <a:pt x="1117875" y="644401"/>
                </a:lnTo>
                <a:lnTo>
                  <a:pt x="1107103" y="698557"/>
                </a:lnTo>
                <a:lnTo>
                  <a:pt x="1091114" y="751268"/>
                </a:lnTo>
                <a:lnTo>
                  <a:pt x="1069983" y="802281"/>
                </a:lnTo>
                <a:lnTo>
                  <a:pt x="1044016" y="850861"/>
                </a:lnTo>
                <a:lnTo>
                  <a:pt x="1013339" y="896772"/>
                </a:lnTo>
                <a:lnTo>
                  <a:pt x="978396" y="939351"/>
                </a:lnTo>
                <a:lnTo>
                  <a:pt x="939351" y="978396"/>
                </a:lnTo>
                <a:lnTo>
                  <a:pt x="896772" y="1013339"/>
                </a:lnTo>
                <a:lnTo>
                  <a:pt x="850861" y="1044016"/>
                </a:lnTo>
                <a:lnTo>
                  <a:pt x="802281" y="1069983"/>
                </a:lnTo>
                <a:lnTo>
                  <a:pt x="751268" y="1091114"/>
                </a:lnTo>
                <a:lnTo>
                  <a:pt x="698557" y="1107103"/>
                </a:lnTo>
                <a:lnTo>
                  <a:pt x="644401" y="1117875"/>
                </a:lnTo>
                <a:lnTo>
                  <a:pt x="589583" y="1123275"/>
                </a:lnTo>
                <a:lnTo>
                  <a:pt x="561974" y="112394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9505776" y="6376035"/>
            <a:ext cx="278130" cy="646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5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sz="4050" dirty="0">
              <a:latin typeface="Times New Roman"/>
              <a:cs typeface="Times New Roman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3A7E66-CC97-4A44-961E-4B97023F8938}"/>
              </a:ext>
            </a:extLst>
          </p:cNvPr>
          <p:cNvGrpSpPr/>
          <p:nvPr/>
        </p:nvGrpSpPr>
        <p:grpSpPr>
          <a:xfrm>
            <a:off x="0" y="9525000"/>
            <a:ext cx="13411200" cy="419100"/>
            <a:chOff x="0" y="9525000"/>
            <a:chExt cx="13411200" cy="4191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E69660-9979-4FCA-B236-86B2315E6FEF}"/>
                </a:ext>
              </a:extLst>
            </p:cNvPr>
            <p:cNvSpPr/>
            <p:nvPr/>
          </p:nvSpPr>
          <p:spPr>
            <a:xfrm>
              <a:off x="0" y="9525000"/>
              <a:ext cx="2743195" cy="419100"/>
            </a:xfrm>
            <a:prstGeom prst="rect">
              <a:avLst/>
            </a:prstGeom>
            <a:solidFill>
              <a:srgbClr val="367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B6D7B7-C1CA-4B0E-9868-A7D97DE02EBB}"/>
                </a:ext>
              </a:extLst>
            </p:cNvPr>
            <p:cNvSpPr/>
            <p:nvPr/>
          </p:nvSpPr>
          <p:spPr>
            <a:xfrm>
              <a:off x="10668005" y="9525000"/>
              <a:ext cx="2743195" cy="419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7CC908-26DB-4110-956E-AB67351F15FE}"/>
                </a:ext>
              </a:extLst>
            </p:cNvPr>
            <p:cNvSpPr/>
            <p:nvPr/>
          </p:nvSpPr>
          <p:spPr>
            <a:xfrm>
              <a:off x="2599374" y="9525000"/>
              <a:ext cx="2743195" cy="4191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9CDC32-3B8D-4D45-9976-9D0F9A653C62}"/>
                </a:ext>
              </a:extLst>
            </p:cNvPr>
            <p:cNvSpPr/>
            <p:nvPr/>
          </p:nvSpPr>
          <p:spPr>
            <a:xfrm>
              <a:off x="7924800" y="9525000"/>
              <a:ext cx="2743195" cy="4191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6A0327-0DA8-4757-A6E9-0C95B63C6D59}"/>
                </a:ext>
              </a:extLst>
            </p:cNvPr>
            <p:cNvSpPr/>
            <p:nvPr/>
          </p:nvSpPr>
          <p:spPr>
            <a:xfrm>
              <a:off x="5198747" y="9525000"/>
              <a:ext cx="2743195" cy="419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CAEFBB2-373D-4D77-83B3-7A4F78E5A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85" y="9368794"/>
            <a:ext cx="3989481" cy="6395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8F2427-CFEE-467F-9505-A1376670F53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13" y="4028788"/>
            <a:ext cx="7561099" cy="505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object 5">
            <a:extLst>
              <a:ext uri="{FF2B5EF4-FFF2-40B4-BE49-F238E27FC236}">
                <a16:creationId xmlns:a16="http://schemas.microsoft.com/office/drawing/2014/main" id="{DAAF6D02-D188-4A1E-B66E-55662C9D6CB3}"/>
              </a:ext>
            </a:extLst>
          </p:cNvPr>
          <p:cNvSpPr txBox="1">
            <a:spLocks/>
          </p:cNvSpPr>
          <p:nvPr/>
        </p:nvSpPr>
        <p:spPr>
          <a:xfrm>
            <a:off x="522514" y="340995"/>
            <a:ext cx="7162800" cy="35548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11500" kern="1200" dirty="0">
                <a:solidFill>
                  <a:schemeClr val="tx1"/>
                </a:solidFill>
              </a:rPr>
              <a:t>Statutory</a:t>
            </a:r>
            <a:br>
              <a:rPr lang="en-US" sz="11500" kern="1200" dirty="0">
                <a:solidFill>
                  <a:schemeClr val="tx1"/>
                </a:solidFill>
              </a:rPr>
            </a:br>
            <a:r>
              <a:rPr lang="en-US" sz="11500" kern="1200" dirty="0">
                <a:solidFill>
                  <a:schemeClr val="tx1"/>
                </a:solidFill>
              </a:rPr>
              <a:t>Mission...</a:t>
            </a:r>
            <a:endParaRPr lang="en-US" sz="11500" kern="0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49ED54F-4011-47D7-8AE4-0C89CD2D9A1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914392" y="9944100"/>
            <a:ext cx="4206240" cy="514350"/>
          </a:xfrm>
        </p:spPr>
        <p:txBody>
          <a:bodyPr/>
          <a:lstStyle/>
          <a:p>
            <a:fld id="{B6F15528-21DE-4FAA-801E-634DDDAF4B2B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0" y="3792752"/>
            <a:ext cx="14173200" cy="547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EMPLOYMENT MEDIATION and NON-COLLECTIVE BARGAINING ADR SERVICES</a:t>
            </a:r>
          </a:p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lvl="1" indent="-514350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-1371600" algn="l"/>
              </a:tabLst>
              <a:defRPr/>
            </a:pPr>
            <a: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As an alternative to litigation of non-labor employment disputes, public policy and regulatory disputes</a:t>
            </a:r>
          </a:p>
          <a:p>
            <a:pPr lvl="1" indent="-514350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-1371600" algn="l"/>
              </a:tabLst>
              <a:defRPr/>
            </a:pPr>
            <a: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Includes consultation, convening, design, training, and neutral services</a:t>
            </a:r>
          </a:p>
          <a:p>
            <a:pPr lvl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-1371600" algn="l"/>
              </a:tabLst>
              <a:defRPr/>
            </a:pPr>
            <a:endParaRPr lang="en-US" sz="3300" i="1" dirty="0">
              <a:solidFill>
                <a:schemeClr val="tx2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F5B36295-0EF7-419F-9F60-483682527626}"/>
              </a:ext>
            </a:extLst>
          </p:cNvPr>
          <p:cNvSpPr/>
          <p:nvPr/>
        </p:nvSpPr>
        <p:spPr>
          <a:xfrm>
            <a:off x="0" y="495300"/>
            <a:ext cx="18288000" cy="2447925"/>
          </a:xfrm>
          <a:custGeom>
            <a:avLst/>
            <a:gdLst/>
            <a:ahLst/>
            <a:cxnLst/>
            <a:rect l="l" t="t" r="r" b="b"/>
            <a:pathLst>
              <a:path w="18288000" h="2447925">
                <a:moveTo>
                  <a:pt x="0" y="0"/>
                </a:moveTo>
                <a:lnTo>
                  <a:pt x="18288000" y="0"/>
                </a:lnTo>
                <a:lnTo>
                  <a:pt x="18288000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39F32EB-5428-4896-8044-AE8E2A6DC879}"/>
              </a:ext>
            </a:extLst>
          </p:cNvPr>
          <p:cNvSpPr txBox="1">
            <a:spLocks/>
          </p:cNvSpPr>
          <p:nvPr/>
        </p:nvSpPr>
        <p:spPr>
          <a:xfrm>
            <a:off x="2717800" y="1027443"/>
            <a:ext cx="10756900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8000" b="1" dirty="0">
                <a:solidFill>
                  <a:srgbClr val="E7C902"/>
                </a:solidFill>
                <a:latin typeface="Times New Roman"/>
                <a:cs typeface="Times New Roman"/>
              </a:rPr>
              <a:t>FMCS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171264-2326-46DE-A1B3-8558E3D04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7"/>
          <a:stretch/>
        </p:blipFill>
        <p:spPr>
          <a:xfrm>
            <a:off x="225729" y="670658"/>
            <a:ext cx="2266342" cy="209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9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86600" y="3152203"/>
            <a:ext cx="10896600" cy="800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CONFLICT MANAGEMENT AND PREVENTION SERVICES FOR GOVERNMENT</a:t>
            </a:r>
          </a:p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514350" lvl="1" indent="-51435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1371600" algn="l"/>
              </a:tabLst>
              <a:defRPr/>
            </a:pPr>
            <a: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Outside the collective bargaining arena, FMCS provides employment mediation services to the Federal sector and to state and local governments.</a:t>
            </a:r>
          </a:p>
          <a:p>
            <a:pPr marL="514350" lvl="1" indent="-51435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1371600" algn="l"/>
              </a:tabLst>
              <a:defRPr/>
            </a:pPr>
            <a: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Our services help reduce litigation costs and promote better government decision-making.</a:t>
            </a:r>
          </a:p>
          <a:p>
            <a:pPr marL="514350" lvl="1" indent="-51435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1371600" algn="l"/>
              </a:tabLst>
              <a:defRPr/>
            </a:pPr>
            <a:endParaRPr lang="en-US" sz="3900" i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39256E16-6F3B-4D8D-8620-598F70DD7708}"/>
              </a:ext>
            </a:extLst>
          </p:cNvPr>
          <p:cNvSpPr/>
          <p:nvPr/>
        </p:nvSpPr>
        <p:spPr>
          <a:xfrm>
            <a:off x="0" y="495300"/>
            <a:ext cx="18288000" cy="2447925"/>
          </a:xfrm>
          <a:custGeom>
            <a:avLst/>
            <a:gdLst/>
            <a:ahLst/>
            <a:cxnLst/>
            <a:rect l="l" t="t" r="r" b="b"/>
            <a:pathLst>
              <a:path w="18288000" h="2447925">
                <a:moveTo>
                  <a:pt x="0" y="0"/>
                </a:moveTo>
                <a:lnTo>
                  <a:pt x="18288000" y="0"/>
                </a:lnTo>
                <a:lnTo>
                  <a:pt x="18288000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1689D1E5-E451-4864-92B1-F0899DD1A41E}"/>
              </a:ext>
            </a:extLst>
          </p:cNvPr>
          <p:cNvSpPr txBox="1">
            <a:spLocks/>
          </p:cNvSpPr>
          <p:nvPr/>
        </p:nvSpPr>
        <p:spPr>
          <a:xfrm>
            <a:off x="2717800" y="1027443"/>
            <a:ext cx="10756900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8000" b="1" dirty="0">
                <a:solidFill>
                  <a:srgbClr val="E7C902"/>
                </a:solidFill>
                <a:latin typeface="Times New Roman"/>
                <a:cs typeface="Times New Roman"/>
              </a:rPr>
              <a:t>FMCS Services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3FBBD1-1BE4-4071-A0A9-722628CB4B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7"/>
          <a:stretch/>
        </p:blipFill>
        <p:spPr>
          <a:xfrm>
            <a:off x="225729" y="670658"/>
            <a:ext cx="2266342" cy="2097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66BF9E-D532-471E-80C6-B76BBC020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95700"/>
            <a:ext cx="5932084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9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56714" y="4071982"/>
            <a:ext cx="11277600" cy="602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SHARED NEUTRALS PROGRAM </a:t>
            </a:r>
          </a:p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lvl="1" indent="-514350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-1371600" algn="l"/>
              </a:tabLst>
              <a:defRPr/>
            </a:pPr>
            <a: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Interagency mediation program administered by FMCS in the national capital area</a:t>
            </a:r>
          </a:p>
          <a:p>
            <a:pPr lvl="1" indent="-514350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-1371600" algn="l"/>
              </a:tabLst>
              <a:defRPr/>
            </a:pPr>
            <a: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Provides collateral duty, non-FMCS neutrals to participating Federal agencies for mediation of non-complex cases</a:t>
            </a:r>
          </a:p>
          <a:p>
            <a:pPr lvl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-1371600" algn="l"/>
              </a:tabLst>
              <a:defRPr/>
            </a:pPr>
            <a:endParaRPr lang="en-US" sz="3300" i="1" dirty="0">
              <a:solidFill>
                <a:schemeClr val="tx2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39256E16-6F3B-4D8D-8620-598F70DD7708}"/>
              </a:ext>
            </a:extLst>
          </p:cNvPr>
          <p:cNvSpPr/>
          <p:nvPr/>
        </p:nvSpPr>
        <p:spPr>
          <a:xfrm>
            <a:off x="0" y="495300"/>
            <a:ext cx="18288000" cy="2447925"/>
          </a:xfrm>
          <a:custGeom>
            <a:avLst/>
            <a:gdLst/>
            <a:ahLst/>
            <a:cxnLst/>
            <a:rect l="l" t="t" r="r" b="b"/>
            <a:pathLst>
              <a:path w="18288000" h="2447925">
                <a:moveTo>
                  <a:pt x="0" y="0"/>
                </a:moveTo>
                <a:lnTo>
                  <a:pt x="18288000" y="0"/>
                </a:lnTo>
                <a:lnTo>
                  <a:pt x="18288000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1689D1E5-E451-4864-92B1-F0899DD1A41E}"/>
              </a:ext>
            </a:extLst>
          </p:cNvPr>
          <p:cNvSpPr txBox="1">
            <a:spLocks/>
          </p:cNvSpPr>
          <p:nvPr/>
        </p:nvSpPr>
        <p:spPr>
          <a:xfrm>
            <a:off x="2717800" y="1027443"/>
            <a:ext cx="10756900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8000" b="1" dirty="0">
                <a:solidFill>
                  <a:srgbClr val="E7C902"/>
                </a:solidFill>
                <a:latin typeface="Times New Roman"/>
                <a:cs typeface="Times New Roman"/>
              </a:rPr>
              <a:t>FMCS Services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3FBBD1-1BE4-4071-A0A9-722628CB4B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7"/>
          <a:stretch/>
        </p:blipFill>
        <p:spPr>
          <a:xfrm>
            <a:off x="225729" y="670658"/>
            <a:ext cx="2266342" cy="20972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7ECB43-C3D2-4F2B-88F9-5559C93E5F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4300"/>
            <a:ext cx="5611488" cy="4784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061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1" y="3721270"/>
            <a:ext cx="13885019" cy="602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FMCS INSTITUTE</a:t>
            </a:r>
          </a:p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514350" lvl="1" indent="-51435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1371600" algn="l"/>
              </a:tabLst>
              <a:defRPr/>
            </a:pPr>
            <a: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Unique Training</a:t>
            </a:r>
          </a:p>
          <a:p>
            <a:pPr marL="514350" lvl="1" indent="-51435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1371600" algn="l"/>
              </a:tabLst>
              <a:defRPr/>
            </a:pPr>
            <a: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The FMCS Institute for Conflict Management delivers conflict resolution training that’s accessible, practical, experience-based and directed towards individuals and small groups of employees and managers. </a:t>
            </a:r>
          </a:p>
          <a:p>
            <a:pPr lvl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-1371600" algn="l"/>
              </a:tabLst>
              <a:defRPr/>
            </a:pPr>
            <a:endParaRPr lang="en-US" sz="3300" i="1" dirty="0">
              <a:solidFill>
                <a:schemeClr val="tx2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39256E16-6F3B-4D8D-8620-598F70DD7708}"/>
              </a:ext>
            </a:extLst>
          </p:cNvPr>
          <p:cNvSpPr/>
          <p:nvPr/>
        </p:nvSpPr>
        <p:spPr>
          <a:xfrm>
            <a:off x="0" y="495300"/>
            <a:ext cx="18288000" cy="2447925"/>
          </a:xfrm>
          <a:custGeom>
            <a:avLst/>
            <a:gdLst/>
            <a:ahLst/>
            <a:cxnLst/>
            <a:rect l="l" t="t" r="r" b="b"/>
            <a:pathLst>
              <a:path w="18288000" h="2447925">
                <a:moveTo>
                  <a:pt x="0" y="0"/>
                </a:moveTo>
                <a:lnTo>
                  <a:pt x="18288000" y="0"/>
                </a:lnTo>
                <a:lnTo>
                  <a:pt x="18288000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1689D1E5-E451-4864-92B1-F0899DD1A41E}"/>
              </a:ext>
            </a:extLst>
          </p:cNvPr>
          <p:cNvSpPr txBox="1">
            <a:spLocks/>
          </p:cNvSpPr>
          <p:nvPr/>
        </p:nvSpPr>
        <p:spPr>
          <a:xfrm>
            <a:off x="2717800" y="1027443"/>
            <a:ext cx="10756900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8000" b="1" dirty="0">
                <a:solidFill>
                  <a:srgbClr val="E7C902"/>
                </a:solidFill>
                <a:latin typeface="Times New Roman"/>
                <a:cs typeface="Times New Roman"/>
              </a:rPr>
              <a:t>FMCS Services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3FBBD1-1BE4-4071-A0A9-722628CB4B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7"/>
          <a:stretch/>
        </p:blipFill>
        <p:spPr>
          <a:xfrm>
            <a:off x="225729" y="670658"/>
            <a:ext cx="2266342" cy="209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7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4291A3-46F1-4171-84A6-87A13143F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7"/>
          <a:stretch/>
        </p:blipFill>
        <p:spPr>
          <a:xfrm>
            <a:off x="0" y="-266700"/>
            <a:ext cx="18394680" cy="1055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CDDA6B2C-4D06-465D-B990-368C66A76CC3}"/>
              </a:ext>
            </a:extLst>
          </p:cNvPr>
          <p:cNvSpPr/>
          <p:nvPr/>
        </p:nvSpPr>
        <p:spPr>
          <a:xfrm>
            <a:off x="4747614" y="3668601"/>
            <a:ext cx="13647066" cy="5267325"/>
          </a:xfrm>
          <a:custGeom>
            <a:avLst/>
            <a:gdLst/>
            <a:ahLst/>
            <a:cxnLst/>
            <a:rect l="l" t="t" r="r" b="b"/>
            <a:pathLst>
              <a:path w="13373100" h="5267325">
                <a:moveTo>
                  <a:pt x="0" y="0"/>
                </a:moveTo>
                <a:lnTo>
                  <a:pt x="13372948" y="0"/>
                </a:lnTo>
                <a:lnTo>
                  <a:pt x="13372948" y="5267324"/>
                </a:lnTo>
                <a:lnTo>
                  <a:pt x="0" y="52673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>
              <a:alpha val="76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B03545-8545-4F50-9FDD-F074328826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3822680" y="9916031"/>
            <a:ext cx="4206240" cy="514350"/>
          </a:xfrm>
        </p:spPr>
        <p:txBody>
          <a:bodyPr/>
          <a:lstStyle/>
          <a:p>
            <a:fld id="{B6F15528-21DE-4FAA-801E-634DDDAF4B2B}" type="slidenum">
              <a:rPr lang="en-US" smtClean="0"/>
              <a:t>24</a:t>
            </a:fld>
            <a:endParaRPr lang="en-US"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4E7A566B-00D5-4ACD-95B8-5E985F0D6F03}"/>
              </a:ext>
            </a:extLst>
          </p:cNvPr>
          <p:cNvSpPr txBox="1">
            <a:spLocks/>
          </p:cNvSpPr>
          <p:nvPr/>
        </p:nvSpPr>
        <p:spPr>
          <a:xfrm>
            <a:off x="4998973" y="5448300"/>
            <a:ext cx="13144348" cy="20120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lnSpc>
                <a:spcPts val="7795"/>
              </a:lnSpc>
              <a:spcBef>
                <a:spcPts val="90"/>
              </a:spcBef>
            </a:pPr>
            <a:r>
              <a:rPr lang="en-US" sz="8000" kern="0" dirty="0"/>
              <a:t>The Impact of Mediation on the Bargaining Process</a:t>
            </a:r>
          </a:p>
        </p:txBody>
      </p:sp>
    </p:spTree>
    <p:extLst>
      <p:ext uri="{BB962C8B-B14F-4D97-AF65-F5344CB8AC3E}">
        <p14:creationId xmlns:p14="http://schemas.microsoft.com/office/powerpoint/2010/main" val="2512126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Grp="1" noChangeArrowheads="1"/>
          </p:cNvSpPr>
          <p:nvPr>
            <p:ph type="body" sz="half" idx="4294967295"/>
            <p:custDataLst>
              <p:tags r:id="rId1"/>
            </p:custDataLst>
          </p:nvPr>
        </p:nvSpPr>
        <p:spPr>
          <a:xfrm>
            <a:off x="3810000" y="4076700"/>
            <a:ext cx="12001500" cy="5304029"/>
          </a:xfrm>
        </p:spPr>
        <p:txBody>
          <a:bodyPr vert="horz" lIns="137160" tIns="68580" rIns="137160" bIns="68580" rtlCol="0">
            <a:normAutofit fontScale="92500" lnSpcReduction="10000"/>
          </a:bodyPr>
          <a:lstStyle/>
          <a:p>
            <a:pPr marL="514350" lvl="1" indent="-51435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1371600" algn="l"/>
              </a:tabLst>
              <a:defRPr/>
            </a:pPr>
            <a:r>
              <a:rPr lang="en-US" altLang="en-US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Mediated 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2,788</a:t>
            </a:r>
            <a:r>
              <a:rPr lang="en-US" altLang="en-US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Collective Bargaining negotiations</a:t>
            </a:r>
          </a:p>
          <a:p>
            <a:pPr marL="514350" lvl="1" indent="-51435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1371600" algn="l"/>
              </a:tabLst>
              <a:defRPr/>
            </a:pPr>
            <a:r>
              <a:rPr lang="en-US" altLang="en-US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Mediated 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1,967 </a:t>
            </a:r>
            <a:r>
              <a:rPr lang="en-US" altLang="en-US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high-impact Grievance Mediations</a:t>
            </a:r>
          </a:p>
          <a:p>
            <a:pPr marL="514350" lvl="1" indent="-51435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1371600" algn="l"/>
              </a:tabLst>
              <a:defRPr/>
            </a:pPr>
            <a:r>
              <a:rPr lang="en-US" altLang="en-US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Mediated 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1,169</a:t>
            </a:r>
            <a:r>
              <a:rPr lang="en-US" altLang="en-US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ADR cases</a:t>
            </a:r>
            <a:b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</a:br>
            <a:endParaRPr lang="en-US" altLang="en-US" sz="3600" dirty="0">
              <a:solidFill>
                <a:schemeClr val="tx2">
                  <a:lumMod val="75000"/>
                </a:schemeClr>
              </a:solidFill>
              <a:latin typeface="Century Schoolbook" panose="02040604050505020304" pitchFamily="18" charset="0"/>
            </a:endParaRPr>
          </a:p>
          <a:p>
            <a:pPr marL="1033463" indent="-1033463">
              <a:lnSpc>
                <a:spcPct val="90000"/>
              </a:lnSpc>
              <a:buNone/>
              <a:defRPr/>
            </a:pPr>
            <a:r>
              <a:rPr lang="en-US" altLang="en-US" sz="2100" dirty="0">
                <a:latin typeface="Arial Narrow" pitchFamily="34" charset="0"/>
              </a:rPr>
              <a:t>*FMCS Closed Case Data 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D1C9B074-2DF3-4B9E-9170-D3418C8E2F90}"/>
              </a:ext>
            </a:extLst>
          </p:cNvPr>
          <p:cNvSpPr/>
          <p:nvPr/>
        </p:nvSpPr>
        <p:spPr>
          <a:xfrm>
            <a:off x="0" y="495300"/>
            <a:ext cx="18288000" cy="2447925"/>
          </a:xfrm>
          <a:custGeom>
            <a:avLst/>
            <a:gdLst/>
            <a:ahLst/>
            <a:cxnLst/>
            <a:rect l="l" t="t" r="r" b="b"/>
            <a:pathLst>
              <a:path w="18288000" h="2447925">
                <a:moveTo>
                  <a:pt x="0" y="0"/>
                </a:moveTo>
                <a:lnTo>
                  <a:pt x="18288000" y="0"/>
                </a:lnTo>
                <a:lnTo>
                  <a:pt x="18288000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E22CC-203A-43D6-BA86-22DA4F1D6D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7"/>
          <a:stretch/>
        </p:blipFill>
        <p:spPr>
          <a:xfrm>
            <a:off x="225729" y="670658"/>
            <a:ext cx="2266342" cy="209720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29E2B4D1-3AA6-454F-9FF9-1AED9CE0CDF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3101804" y="1339451"/>
            <a:ext cx="12344400" cy="75962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54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rPr>
              <a:t>FMCS By the Numbers</a:t>
            </a:r>
          </a:p>
          <a:p>
            <a:pPr>
              <a:defRPr/>
            </a:pPr>
            <a:r>
              <a:rPr lang="en-US" altLang="en-US" sz="54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rPr>
              <a:t>A National Look – FY 2021*</a:t>
            </a:r>
          </a:p>
        </p:txBody>
      </p:sp>
    </p:spTree>
    <p:extLst>
      <p:ext uri="{BB962C8B-B14F-4D97-AF65-F5344CB8AC3E}">
        <p14:creationId xmlns:p14="http://schemas.microsoft.com/office/powerpoint/2010/main" val="27334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Grp="1" noChangeArrowheads="1"/>
          </p:cNvSpPr>
          <p:nvPr>
            <p:ph type="body" sz="half" idx="4294967295"/>
            <p:custDataLst>
              <p:tags r:id="rId1"/>
            </p:custDataLst>
          </p:nvPr>
        </p:nvSpPr>
        <p:spPr>
          <a:xfrm>
            <a:off x="3810000" y="4076700"/>
            <a:ext cx="12001500" cy="5304029"/>
          </a:xfrm>
        </p:spPr>
        <p:txBody>
          <a:bodyPr vert="horz" lIns="137160" tIns="68580" rIns="137160" bIns="68580" rtlCol="0">
            <a:normAutofit lnSpcReduction="10000"/>
          </a:bodyPr>
          <a:lstStyle/>
          <a:p>
            <a:pPr marL="342900" lvl="1" indent="-34290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altLang="en-US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Conducted 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1,284</a:t>
            </a:r>
            <a:r>
              <a:rPr lang="en-US" altLang="en-US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single or multi-day Training and Intervention Programs</a:t>
            </a:r>
          </a:p>
          <a:p>
            <a:pPr marL="342900" lvl="1" indent="-34290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altLang="en-US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Provided 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10,544</a:t>
            </a:r>
            <a:r>
              <a:rPr lang="en-US" altLang="en-US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Arbitration Panels</a:t>
            </a:r>
          </a:p>
          <a:p>
            <a:pPr marL="342900" lvl="1" indent="-34290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altLang="en-US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Appointed </a:t>
            </a:r>
            <a:r>
              <a:rPr lang="en-US" altLang="en-US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4,417</a:t>
            </a:r>
            <a:r>
              <a:rPr lang="en-US" altLang="en-US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Arbitrators</a:t>
            </a:r>
            <a:b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b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Century Schoolbook" panose="02040604050505020304" pitchFamily="18" charset="0"/>
              </a:rPr>
            </a:br>
            <a:endParaRPr lang="en-US" altLang="en-US" sz="3600" dirty="0">
              <a:solidFill>
                <a:schemeClr val="tx2">
                  <a:lumMod val="75000"/>
                </a:schemeClr>
              </a:solidFill>
              <a:latin typeface="Century Schoolbook" panose="02040604050505020304" pitchFamily="18" charset="0"/>
            </a:endParaRPr>
          </a:p>
          <a:p>
            <a:pPr marL="1033463" indent="-1033463">
              <a:lnSpc>
                <a:spcPct val="90000"/>
              </a:lnSpc>
              <a:buNone/>
              <a:defRPr/>
            </a:pPr>
            <a:r>
              <a:rPr lang="en-US" altLang="en-US" sz="2100" dirty="0">
                <a:latin typeface="Arial Narrow" pitchFamily="34" charset="0"/>
              </a:rPr>
              <a:t>*FMCS Closed Case Data 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D1C9B074-2DF3-4B9E-9170-D3418C8E2F90}"/>
              </a:ext>
            </a:extLst>
          </p:cNvPr>
          <p:cNvSpPr/>
          <p:nvPr/>
        </p:nvSpPr>
        <p:spPr>
          <a:xfrm>
            <a:off x="0" y="495300"/>
            <a:ext cx="18288000" cy="2447925"/>
          </a:xfrm>
          <a:custGeom>
            <a:avLst/>
            <a:gdLst/>
            <a:ahLst/>
            <a:cxnLst/>
            <a:rect l="l" t="t" r="r" b="b"/>
            <a:pathLst>
              <a:path w="18288000" h="2447925">
                <a:moveTo>
                  <a:pt x="0" y="0"/>
                </a:moveTo>
                <a:lnTo>
                  <a:pt x="18288000" y="0"/>
                </a:lnTo>
                <a:lnTo>
                  <a:pt x="18288000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E22CC-203A-43D6-BA86-22DA4F1D6D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7"/>
          <a:stretch/>
        </p:blipFill>
        <p:spPr>
          <a:xfrm>
            <a:off x="225729" y="670658"/>
            <a:ext cx="2266342" cy="209720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29E2B4D1-3AA6-454F-9FF9-1AED9CE0CDF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3101804" y="1339451"/>
            <a:ext cx="12344400" cy="75962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54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rPr>
              <a:t>FMCS By the Numbers</a:t>
            </a:r>
          </a:p>
          <a:p>
            <a:pPr>
              <a:defRPr/>
            </a:pPr>
            <a:r>
              <a:rPr lang="en-US" altLang="en-US" sz="54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rPr>
              <a:t>A National Look – FY 2021*</a:t>
            </a:r>
          </a:p>
        </p:txBody>
      </p:sp>
    </p:spTree>
    <p:extLst>
      <p:ext uri="{BB962C8B-B14F-4D97-AF65-F5344CB8AC3E}">
        <p14:creationId xmlns:p14="http://schemas.microsoft.com/office/powerpoint/2010/main" val="40892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D4AB38-06E8-4328-802D-0BA58EA4A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15713"/>
            <a:ext cx="11946851" cy="8960139"/>
          </a:xfrm>
          <a:prstGeom prst="rect">
            <a:avLst/>
          </a:prstGeom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id="{5EE9E952-0C05-407E-859E-B573AC811B66}"/>
              </a:ext>
            </a:extLst>
          </p:cNvPr>
          <p:cNvSpPr/>
          <p:nvPr/>
        </p:nvSpPr>
        <p:spPr>
          <a:xfrm>
            <a:off x="27904" y="373400"/>
            <a:ext cx="18288000" cy="2447925"/>
          </a:xfrm>
          <a:custGeom>
            <a:avLst/>
            <a:gdLst/>
            <a:ahLst/>
            <a:cxnLst/>
            <a:rect l="l" t="t" r="r" b="b"/>
            <a:pathLst>
              <a:path w="18288000" h="2447925">
                <a:moveTo>
                  <a:pt x="0" y="0"/>
                </a:moveTo>
                <a:lnTo>
                  <a:pt x="18288000" y="0"/>
                </a:lnTo>
                <a:lnTo>
                  <a:pt x="18288000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DFA20EF5-B7C7-4C8C-97FE-B84805617B23}"/>
              </a:ext>
            </a:extLst>
          </p:cNvPr>
          <p:cNvSpPr txBox="1"/>
          <p:nvPr/>
        </p:nvSpPr>
        <p:spPr>
          <a:xfrm>
            <a:off x="685800" y="647700"/>
            <a:ext cx="16916400" cy="125162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>
              <a:lnSpc>
                <a:spcPts val="8700"/>
              </a:lnSpc>
              <a:spcBef>
                <a:spcPts val="1060"/>
              </a:spcBef>
            </a:pPr>
            <a:r>
              <a:rPr lang="en-US" sz="8000" b="1" dirty="0">
                <a:solidFill>
                  <a:srgbClr val="E7C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Collective Bargaining Trends</a:t>
            </a:r>
            <a:endParaRPr sz="7900" dirty="0">
              <a:solidFill>
                <a:srgbClr val="E7C9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44AB9E7-173E-4ACD-A0F2-159CDBEE5B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85" y="9368794"/>
            <a:ext cx="3989481" cy="6395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8AD7A2-8B7F-4798-96A9-A15C3E4FEF8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27</a:t>
            </a:fld>
            <a:endParaRPr lang="en-US" dirty="0"/>
          </a:p>
        </p:txBody>
      </p:sp>
      <p:sp>
        <p:nvSpPr>
          <p:cNvPr id="15" name="Chart Title">
            <a:extLst>
              <a:ext uri="{FF2B5EF4-FFF2-40B4-BE49-F238E27FC236}">
                <a16:creationId xmlns:a16="http://schemas.microsoft.com/office/drawing/2014/main" id="{26980375-021C-4CF8-92FF-AA6BA41BF97B}"/>
              </a:ext>
            </a:extLst>
          </p:cNvPr>
          <p:cNvSpPr txBox="1">
            <a:spLocks/>
          </p:cNvSpPr>
          <p:nvPr/>
        </p:nvSpPr>
        <p:spPr>
          <a:xfrm>
            <a:off x="638227" y="1943521"/>
            <a:ext cx="12687300" cy="603504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/>
            <a:r>
              <a:rPr lang="en-US" sz="3000" b="1" dirty="0">
                <a:solidFill>
                  <a:srgbClr val="E7C902"/>
                </a:solidFill>
                <a:latin typeface="Arial Narrow" panose="020B0606020202030204" pitchFamily="34" charset="0"/>
              </a:rPr>
              <a:t>Bargaining Notices Received and Contract Durations, 1985-2021</a:t>
            </a:r>
          </a:p>
        </p:txBody>
      </p:sp>
      <p:sp>
        <p:nvSpPr>
          <p:cNvPr id="9" name="Source">
            <a:extLst>
              <a:ext uri="{FF2B5EF4-FFF2-40B4-BE49-F238E27FC236}">
                <a16:creationId xmlns:a16="http://schemas.microsoft.com/office/drawing/2014/main" id="{72EBF447-ADE8-495F-99F3-5A03CFE59004}"/>
              </a:ext>
            </a:extLst>
          </p:cNvPr>
          <p:cNvSpPr txBox="1">
            <a:spLocks/>
          </p:cNvSpPr>
          <p:nvPr/>
        </p:nvSpPr>
        <p:spPr>
          <a:xfrm>
            <a:off x="2590800" y="9260344"/>
            <a:ext cx="7315200" cy="38404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>
                <a:solidFill>
                  <a:sysClr val="windowText" lastClr="000000"/>
                </a:solidFill>
              </a:rPr>
              <a:t>Source: FMCS Case Data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71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B41FC-DE75-4474-B96C-777D982FD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290" y="-140453"/>
            <a:ext cx="13268273" cy="9951206"/>
          </a:xfrm>
          <a:prstGeom prst="rect">
            <a:avLst/>
          </a:prstGeom>
        </p:spPr>
      </p:pic>
      <p:sp>
        <p:nvSpPr>
          <p:cNvPr id="19458" name="Slide Number Placeholder 1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12801600" y="9796465"/>
            <a:ext cx="3200400" cy="30242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85000"/>
              </a:lnSpc>
              <a:spcBef>
                <a:spcPct val="85000"/>
              </a:spcBef>
              <a:buClr>
                <a:srgbClr val="0099CC"/>
              </a:buClr>
              <a:buChar char="•"/>
              <a:defRPr sz="3300">
                <a:solidFill>
                  <a:schemeClr val="tx1"/>
                </a:solidFill>
                <a:latin typeface="Arial" charset="0"/>
              </a:defRPr>
            </a:lvl1pPr>
            <a:lvl2pPr marL="1114425" indent="-428625" eaLnBrk="0" hangingPunct="0">
              <a:lnSpc>
                <a:spcPct val="85000"/>
              </a:lnSpc>
              <a:spcBef>
                <a:spcPct val="85000"/>
              </a:spcBef>
              <a:buClr>
                <a:srgbClr val="0099CC"/>
              </a:buClr>
              <a:buFont typeface="Arial" charset="0"/>
              <a:buChar char="–"/>
              <a:defRPr sz="3000">
                <a:solidFill>
                  <a:schemeClr val="tx1"/>
                </a:solidFill>
                <a:latin typeface="Arial" charset="0"/>
              </a:defRPr>
            </a:lvl2pPr>
            <a:lvl3pPr marL="1714500" indent="-342900" eaLnBrk="0" hangingPunct="0">
              <a:lnSpc>
                <a:spcPct val="85000"/>
              </a:lnSpc>
              <a:spcBef>
                <a:spcPct val="85000"/>
              </a:spcBef>
              <a:buClr>
                <a:srgbClr val="0099CC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</a:defRPr>
            </a:lvl3pPr>
            <a:lvl4pPr marL="2400300" indent="-342900" eaLnBrk="0" hangingPunct="0">
              <a:lnSpc>
                <a:spcPct val="85000"/>
              </a:lnSpc>
              <a:spcBef>
                <a:spcPct val="85000"/>
              </a:spcBef>
              <a:buClr>
                <a:srgbClr val="0099CC"/>
              </a:buClr>
              <a:buFont typeface="Symbol" pitchFamily="18" charset="2"/>
              <a:buChar char="·"/>
              <a:defRPr sz="2400">
                <a:solidFill>
                  <a:schemeClr val="tx1"/>
                </a:solidFill>
                <a:latin typeface="Arial" charset="0"/>
              </a:defRPr>
            </a:lvl4pPr>
            <a:lvl5pPr marL="3086100" indent="-342900" eaLnBrk="0" hangingPunct="0">
              <a:lnSpc>
                <a:spcPct val="85000"/>
              </a:lnSpc>
              <a:spcBef>
                <a:spcPct val="85000"/>
              </a:spcBef>
              <a:buClr>
                <a:srgbClr val="0099CC"/>
              </a:buClr>
              <a:buChar char="•"/>
              <a:defRPr b="1">
                <a:solidFill>
                  <a:schemeClr val="tx1"/>
                </a:solidFill>
                <a:latin typeface="Arial" charset="0"/>
              </a:defRPr>
            </a:lvl5pPr>
            <a:lvl6pPr marL="3771900" indent="-342900" eaLnBrk="0" fontAlgn="base" hangingPunct="0">
              <a:lnSpc>
                <a:spcPct val="85000"/>
              </a:lnSpc>
              <a:spcBef>
                <a:spcPct val="85000"/>
              </a:spcBef>
              <a:spcAft>
                <a:spcPct val="0"/>
              </a:spcAft>
              <a:buClr>
                <a:srgbClr val="0099CC"/>
              </a:buClr>
              <a:buChar char="•"/>
              <a:defRPr b="1">
                <a:solidFill>
                  <a:schemeClr val="tx1"/>
                </a:solidFill>
                <a:latin typeface="Arial" charset="0"/>
              </a:defRPr>
            </a:lvl6pPr>
            <a:lvl7pPr marL="4457700" indent="-342900" eaLnBrk="0" fontAlgn="base" hangingPunct="0">
              <a:lnSpc>
                <a:spcPct val="85000"/>
              </a:lnSpc>
              <a:spcBef>
                <a:spcPct val="85000"/>
              </a:spcBef>
              <a:spcAft>
                <a:spcPct val="0"/>
              </a:spcAft>
              <a:buClr>
                <a:srgbClr val="0099CC"/>
              </a:buClr>
              <a:buChar char="•"/>
              <a:defRPr b="1">
                <a:solidFill>
                  <a:schemeClr val="tx1"/>
                </a:solidFill>
                <a:latin typeface="Arial" charset="0"/>
              </a:defRPr>
            </a:lvl7pPr>
            <a:lvl8pPr marL="5143500" indent="-342900" eaLnBrk="0" fontAlgn="base" hangingPunct="0">
              <a:lnSpc>
                <a:spcPct val="85000"/>
              </a:lnSpc>
              <a:spcBef>
                <a:spcPct val="85000"/>
              </a:spcBef>
              <a:spcAft>
                <a:spcPct val="0"/>
              </a:spcAft>
              <a:buClr>
                <a:srgbClr val="0099CC"/>
              </a:buClr>
              <a:buChar char="•"/>
              <a:defRPr b="1">
                <a:solidFill>
                  <a:schemeClr val="tx1"/>
                </a:solidFill>
                <a:latin typeface="Arial" charset="0"/>
              </a:defRPr>
            </a:lvl8pPr>
            <a:lvl9pPr marL="5829300" indent="-342900" eaLnBrk="0" fontAlgn="base" hangingPunct="0">
              <a:lnSpc>
                <a:spcPct val="85000"/>
              </a:lnSpc>
              <a:spcBef>
                <a:spcPct val="85000"/>
              </a:spcBef>
              <a:spcAft>
                <a:spcPct val="0"/>
              </a:spcAft>
              <a:buClr>
                <a:srgbClr val="0099CC"/>
              </a:buClr>
              <a:buChar char="•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371600" eaLnBrk="1" hangingPunct="1">
              <a:lnSpc>
                <a:spcPct val="100000"/>
              </a:lnSpc>
              <a:spcBef>
                <a:spcPct val="0"/>
              </a:spcBef>
              <a:buClrTx/>
              <a:buNone/>
            </a:pPr>
            <a:fld id="{56554B7C-37B1-412B-B3B7-F7464063A5BE}" type="slidenum">
              <a:rPr lang="en-US" altLang="en-US" sz="1200">
                <a:solidFill>
                  <a:prstClr val="black"/>
                </a:solidFill>
              </a:rPr>
              <a:pPr defTabSz="1371600" eaLnBrk="1" hangingPunct="1">
                <a:lnSpc>
                  <a:spcPct val="100000"/>
                </a:lnSpc>
                <a:spcBef>
                  <a:spcPct val="0"/>
                </a:spcBef>
                <a:buClrTx/>
                <a:buNone/>
              </a:pPr>
              <a:t>28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Source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04800" y="9810753"/>
            <a:ext cx="7391400" cy="576263"/>
          </a:xfrm>
          <a:prstGeom prst="rect">
            <a:avLst/>
          </a:prstGeom>
        </p:spPr>
        <p:txBody>
          <a:bodyPr/>
          <a:lstStyle>
            <a:lvl1pPr marL="233363" indent="-233363" algn="l" rtl="0" eaLnBrk="0" fontAlgn="base" hangingPunct="0">
              <a:lnSpc>
                <a:spcPct val="85000"/>
              </a:lnSpc>
              <a:spcBef>
                <a:spcPct val="85000"/>
              </a:spcBef>
              <a:spcAft>
                <a:spcPct val="0"/>
              </a:spcAft>
              <a:buClr>
                <a:srgbClr val="0099CC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27013" algn="l" rtl="0" eaLnBrk="0" fontAlgn="base" hangingPunct="0">
              <a:lnSpc>
                <a:spcPct val="85000"/>
              </a:lnSpc>
              <a:spcBef>
                <a:spcPct val="85000"/>
              </a:spcBef>
              <a:spcAft>
                <a:spcPct val="0"/>
              </a:spcAft>
              <a:buClr>
                <a:srgbClr val="0099CC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914400" indent="-225425" algn="l" rtl="0" eaLnBrk="0" fontAlgn="base" hangingPunct="0">
              <a:lnSpc>
                <a:spcPct val="85000"/>
              </a:lnSpc>
              <a:spcBef>
                <a:spcPct val="85000"/>
              </a:spcBef>
              <a:spcAft>
                <a:spcPct val="0"/>
              </a:spcAft>
              <a:buClr>
                <a:srgbClr val="0099CC"/>
              </a:buClr>
              <a:buFont typeface="Arial" charset="0"/>
              <a:buChar char="»"/>
              <a:defRPr>
                <a:solidFill>
                  <a:schemeClr val="tx1"/>
                </a:solidFill>
                <a:latin typeface="+mn-lt"/>
              </a:defRPr>
            </a:lvl3pPr>
            <a:lvl4pPr marL="1254125" indent="-225425" algn="l" rtl="0" eaLnBrk="0" fontAlgn="base" hangingPunct="0">
              <a:lnSpc>
                <a:spcPct val="85000"/>
              </a:lnSpc>
              <a:spcBef>
                <a:spcPct val="85000"/>
              </a:spcBef>
              <a:spcAft>
                <a:spcPct val="0"/>
              </a:spcAft>
              <a:buClr>
                <a:srgbClr val="0099CC"/>
              </a:buClr>
              <a:buFont typeface="Symbol" pitchFamily="18" charset="2"/>
              <a:buChar char="·"/>
              <a:defRPr sz="1600">
                <a:solidFill>
                  <a:schemeClr val="tx1"/>
                </a:solidFill>
                <a:latin typeface="+mn-lt"/>
              </a:defRPr>
            </a:lvl4pPr>
            <a:lvl5pPr marL="1604963" indent="-236538" algn="l" rtl="0" eaLnBrk="0" fontAlgn="base" hangingPunct="0">
              <a:lnSpc>
                <a:spcPct val="85000"/>
              </a:lnSpc>
              <a:spcBef>
                <a:spcPct val="85000"/>
              </a:spcBef>
              <a:spcAft>
                <a:spcPct val="0"/>
              </a:spcAft>
              <a:buClr>
                <a:srgbClr val="0099CC"/>
              </a:buClr>
              <a:buChar char="•"/>
              <a:defRPr b="1">
                <a:solidFill>
                  <a:schemeClr val="tx1"/>
                </a:solidFill>
                <a:latin typeface="+mn-lt"/>
              </a:defRPr>
            </a:lvl5pPr>
            <a:lvl6pPr marL="2062163" indent="-236538" algn="l" rtl="0" fontAlgn="base">
              <a:lnSpc>
                <a:spcPct val="85000"/>
              </a:lnSpc>
              <a:spcBef>
                <a:spcPct val="85000"/>
              </a:spcBef>
              <a:spcAft>
                <a:spcPct val="0"/>
              </a:spcAft>
              <a:buClr>
                <a:srgbClr val="0099CC"/>
              </a:buClr>
              <a:buChar char="•"/>
              <a:defRPr b="1">
                <a:solidFill>
                  <a:schemeClr val="tx1"/>
                </a:solidFill>
                <a:latin typeface="+mn-lt"/>
              </a:defRPr>
            </a:lvl6pPr>
            <a:lvl7pPr marL="2519363" indent="-236538" algn="l" rtl="0" fontAlgn="base">
              <a:lnSpc>
                <a:spcPct val="85000"/>
              </a:lnSpc>
              <a:spcBef>
                <a:spcPct val="85000"/>
              </a:spcBef>
              <a:spcAft>
                <a:spcPct val="0"/>
              </a:spcAft>
              <a:buClr>
                <a:srgbClr val="0099CC"/>
              </a:buClr>
              <a:buChar char="•"/>
              <a:defRPr b="1">
                <a:solidFill>
                  <a:schemeClr val="tx1"/>
                </a:solidFill>
                <a:latin typeface="+mn-lt"/>
              </a:defRPr>
            </a:lvl7pPr>
            <a:lvl8pPr marL="2976563" indent="-236538" algn="l" rtl="0" fontAlgn="base">
              <a:lnSpc>
                <a:spcPct val="85000"/>
              </a:lnSpc>
              <a:spcBef>
                <a:spcPct val="85000"/>
              </a:spcBef>
              <a:spcAft>
                <a:spcPct val="0"/>
              </a:spcAft>
              <a:buClr>
                <a:srgbClr val="0099CC"/>
              </a:buClr>
              <a:buChar char="•"/>
              <a:defRPr b="1">
                <a:solidFill>
                  <a:schemeClr val="tx1"/>
                </a:solidFill>
                <a:latin typeface="+mn-lt"/>
              </a:defRPr>
            </a:lvl8pPr>
            <a:lvl9pPr marL="3433763" indent="-236538" algn="l" rtl="0" fontAlgn="base">
              <a:lnSpc>
                <a:spcPct val="85000"/>
              </a:lnSpc>
              <a:spcBef>
                <a:spcPct val="85000"/>
              </a:spcBef>
              <a:spcAft>
                <a:spcPct val="0"/>
              </a:spcAft>
              <a:buClr>
                <a:srgbClr val="0099CC"/>
              </a:buClr>
              <a:buChar char="•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371600">
              <a:buNone/>
              <a:defRPr/>
            </a:pPr>
            <a:r>
              <a:rPr lang="en-US" sz="1200" kern="0" dirty="0">
                <a:solidFill>
                  <a:prstClr val="black"/>
                </a:solidFill>
                <a:latin typeface="Arial Narrow" panose="020B0606020202030204" pitchFamily="34" charset="0"/>
              </a:rPr>
              <a:t>Sources: FMCS; Department of Commerce; National Bureau of Economic Research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98D5A74B-B29F-4E21-A744-2F3DCDB554D0}"/>
              </a:ext>
            </a:extLst>
          </p:cNvPr>
          <p:cNvSpPr/>
          <p:nvPr/>
        </p:nvSpPr>
        <p:spPr>
          <a:xfrm>
            <a:off x="0" y="495300"/>
            <a:ext cx="18288000" cy="2447925"/>
          </a:xfrm>
          <a:custGeom>
            <a:avLst/>
            <a:gdLst/>
            <a:ahLst/>
            <a:cxnLst/>
            <a:rect l="l" t="t" r="r" b="b"/>
            <a:pathLst>
              <a:path w="18288000" h="2447925">
                <a:moveTo>
                  <a:pt x="0" y="0"/>
                </a:moveTo>
                <a:lnTo>
                  <a:pt x="18288000" y="0"/>
                </a:lnTo>
                <a:lnTo>
                  <a:pt x="18288000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D71C6BF4-8114-4F8C-9172-33C9D77B1856}"/>
              </a:ext>
            </a:extLst>
          </p:cNvPr>
          <p:cNvSpPr txBox="1"/>
          <p:nvPr/>
        </p:nvSpPr>
        <p:spPr>
          <a:xfrm>
            <a:off x="685800" y="647700"/>
            <a:ext cx="16916400" cy="125162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 marR="5080">
              <a:lnSpc>
                <a:spcPts val="8700"/>
              </a:lnSpc>
              <a:spcBef>
                <a:spcPts val="1060"/>
              </a:spcBef>
            </a:pPr>
            <a:r>
              <a:rPr lang="en-US" sz="8000" b="1" dirty="0">
                <a:solidFill>
                  <a:srgbClr val="E7C9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Business Cycles</a:t>
            </a:r>
            <a:endParaRPr sz="7900" dirty="0">
              <a:solidFill>
                <a:srgbClr val="E7C9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hart Title">
            <a:extLst>
              <a:ext uri="{FF2B5EF4-FFF2-40B4-BE49-F238E27FC236}">
                <a16:creationId xmlns:a16="http://schemas.microsoft.com/office/drawing/2014/main" id="{46B64546-102D-482A-9DD6-C49422347C92}"/>
              </a:ext>
            </a:extLst>
          </p:cNvPr>
          <p:cNvSpPr txBox="1">
            <a:spLocks/>
          </p:cNvSpPr>
          <p:nvPr/>
        </p:nvSpPr>
        <p:spPr>
          <a:xfrm>
            <a:off x="638227" y="1943521"/>
            <a:ext cx="12687300" cy="603504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600"/>
            <a:r>
              <a:rPr lang="en-US" sz="3000" b="1" dirty="0">
                <a:solidFill>
                  <a:srgbClr val="E7C902"/>
                </a:solidFill>
                <a:latin typeface="Arial Narrow" panose="020B0606020202030204" pitchFamily="34" charset="0"/>
              </a:rPr>
              <a:t>New Contract Durations v GDP Growth, FY 1985–2021</a:t>
            </a:r>
          </a:p>
        </p:txBody>
      </p:sp>
    </p:spTree>
    <p:extLst>
      <p:ext uri="{BB962C8B-B14F-4D97-AF65-F5344CB8AC3E}">
        <p14:creationId xmlns:p14="http://schemas.microsoft.com/office/powerpoint/2010/main" val="514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953252" y="3461331"/>
            <a:ext cx="10756900" cy="669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ARBITRATION</a:t>
            </a:r>
          </a:p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342900" lvl="1" indent="-3429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Through its Office of Arbitration, FMCS administers a roster of </a:t>
            </a:r>
            <a:b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approximately 1,000 highly qualified and experienced arbitrators.</a:t>
            </a:r>
          </a:p>
          <a:p>
            <a:pPr marL="342900" lvl="1" indent="-3429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Arbitrators are selected </a:t>
            </a:r>
            <a:b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39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for the roster based on standards of excellence in a process overseen by the Arbitration Review Board and subject to approval of the Agency Director. 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39256E16-6F3B-4D8D-8620-598F70DD7708}"/>
              </a:ext>
            </a:extLst>
          </p:cNvPr>
          <p:cNvSpPr/>
          <p:nvPr/>
        </p:nvSpPr>
        <p:spPr>
          <a:xfrm>
            <a:off x="0" y="495300"/>
            <a:ext cx="18288000" cy="2447925"/>
          </a:xfrm>
          <a:custGeom>
            <a:avLst/>
            <a:gdLst/>
            <a:ahLst/>
            <a:cxnLst/>
            <a:rect l="l" t="t" r="r" b="b"/>
            <a:pathLst>
              <a:path w="18288000" h="2447925">
                <a:moveTo>
                  <a:pt x="0" y="0"/>
                </a:moveTo>
                <a:lnTo>
                  <a:pt x="18288000" y="0"/>
                </a:lnTo>
                <a:lnTo>
                  <a:pt x="18288000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1689D1E5-E451-4864-92B1-F0899DD1A41E}"/>
              </a:ext>
            </a:extLst>
          </p:cNvPr>
          <p:cNvSpPr txBox="1">
            <a:spLocks/>
          </p:cNvSpPr>
          <p:nvPr/>
        </p:nvSpPr>
        <p:spPr>
          <a:xfrm>
            <a:off x="2717800" y="1027443"/>
            <a:ext cx="10756900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8000" b="1" dirty="0">
                <a:solidFill>
                  <a:srgbClr val="E7C902"/>
                </a:solidFill>
                <a:latin typeface="Times New Roman"/>
                <a:cs typeface="Times New Roman"/>
              </a:rPr>
              <a:t>FMCS Services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3FBBD1-1BE4-4071-A0A9-722628CB4B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7"/>
          <a:stretch/>
        </p:blipFill>
        <p:spPr>
          <a:xfrm>
            <a:off x="225729" y="670658"/>
            <a:ext cx="2266342" cy="209720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FEB8794-F35C-4B80-95B3-411FE0E38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190" y="3595939"/>
            <a:ext cx="5758798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4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28061" y="2628900"/>
            <a:ext cx="76708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Helps parties resolve collective bargaining disputes which threaten the free flow of commerce.</a:t>
            </a:r>
          </a:p>
        </p:txBody>
      </p:sp>
      <p:sp>
        <p:nvSpPr>
          <p:cNvPr id="3" name="object 3"/>
          <p:cNvSpPr/>
          <p:nvPr/>
        </p:nvSpPr>
        <p:spPr>
          <a:xfrm>
            <a:off x="9067800" y="2670887"/>
            <a:ext cx="1123950" cy="1123950"/>
          </a:xfrm>
          <a:custGeom>
            <a:avLst/>
            <a:gdLst/>
            <a:ahLst/>
            <a:cxnLst/>
            <a:rect l="l" t="t" r="r" b="b"/>
            <a:pathLst>
              <a:path w="1123950" h="1123950">
                <a:moveTo>
                  <a:pt x="561974" y="1123949"/>
                </a:moveTo>
                <a:lnTo>
                  <a:pt x="506891" y="1121250"/>
                </a:lnTo>
                <a:lnTo>
                  <a:pt x="452338" y="1113151"/>
                </a:lnTo>
                <a:lnTo>
                  <a:pt x="398840" y="1099758"/>
                </a:lnTo>
                <a:lnTo>
                  <a:pt x="346916" y="1081172"/>
                </a:lnTo>
                <a:lnTo>
                  <a:pt x="297058" y="1057598"/>
                </a:lnTo>
                <a:lnTo>
                  <a:pt x="249757" y="1029239"/>
                </a:lnTo>
                <a:lnTo>
                  <a:pt x="205457" y="996392"/>
                </a:lnTo>
                <a:lnTo>
                  <a:pt x="164598" y="959351"/>
                </a:lnTo>
                <a:lnTo>
                  <a:pt x="127557" y="918491"/>
                </a:lnTo>
                <a:lnTo>
                  <a:pt x="94709" y="874192"/>
                </a:lnTo>
                <a:lnTo>
                  <a:pt x="66351" y="826891"/>
                </a:lnTo>
                <a:lnTo>
                  <a:pt x="42777" y="777033"/>
                </a:lnTo>
                <a:lnTo>
                  <a:pt x="24192" y="725109"/>
                </a:lnTo>
                <a:lnTo>
                  <a:pt x="10798" y="671611"/>
                </a:lnTo>
                <a:lnTo>
                  <a:pt x="2699" y="617058"/>
                </a:lnTo>
                <a:lnTo>
                  <a:pt x="0" y="561974"/>
                </a:lnTo>
                <a:lnTo>
                  <a:pt x="674" y="534366"/>
                </a:lnTo>
                <a:lnTo>
                  <a:pt x="6073" y="479548"/>
                </a:lnTo>
                <a:lnTo>
                  <a:pt x="16846" y="425392"/>
                </a:lnTo>
                <a:lnTo>
                  <a:pt x="32836" y="372681"/>
                </a:lnTo>
                <a:lnTo>
                  <a:pt x="53966" y="321667"/>
                </a:lnTo>
                <a:lnTo>
                  <a:pt x="79932" y="273088"/>
                </a:lnTo>
                <a:lnTo>
                  <a:pt x="110609" y="227177"/>
                </a:lnTo>
                <a:lnTo>
                  <a:pt x="145553" y="184597"/>
                </a:lnTo>
                <a:lnTo>
                  <a:pt x="184597" y="145553"/>
                </a:lnTo>
                <a:lnTo>
                  <a:pt x="227177" y="110609"/>
                </a:lnTo>
                <a:lnTo>
                  <a:pt x="273088" y="79932"/>
                </a:lnTo>
                <a:lnTo>
                  <a:pt x="321667" y="53966"/>
                </a:lnTo>
                <a:lnTo>
                  <a:pt x="372681" y="32836"/>
                </a:lnTo>
                <a:lnTo>
                  <a:pt x="425392" y="16846"/>
                </a:lnTo>
                <a:lnTo>
                  <a:pt x="479548" y="6073"/>
                </a:lnTo>
                <a:lnTo>
                  <a:pt x="534366" y="674"/>
                </a:lnTo>
                <a:lnTo>
                  <a:pt x="561974" y="0"/>
                </a:lnTo>
                <a:lnTo>
                  <a:pt x="589583" y="674"/>
                </a:lnTo>
                <a:lnTo>
                  <a:pt x="644401" y="6073"/>
                </a:lnTo>
                <a:lnTo>
                  <a:pt x="698557" y="16846"/>
                </a:lnTo>
                <a:lnTo>
                  <a:pt x="751268" y="32836"/>
                </a:lnTo>
                <a:lnTo>
                  <a:pt x="802281" y="53966"/>
                </a:lnTo>
                <a:lnTo>
                  <a:pt x="850861" y="79932"/>
                </a:lnTo>
                <a:lnTo>
                  <a:pt x="896772" y="110609"/>
                </a:lnTo>
                <a:lnTo>
                  <a:pt x="939351" y="145553"/>
                </a:lnTo>
                <a:lnTo>
                  <a:pt x="978396" y="184597"/>
                </a:lnTo>
                <a:lnTo>
                  <a:pt x="1013339" y="227177"/>
                </a:lnTo>
                <a:lnTo>
                  <a:pt x="1044016" y="273088"/>
                </a:lnTo>
                <a:lnTo>
                  <a:pt x="1069983" y="321667"/>
                </a:lnTo>
                <a:lnTo>
                  <a:pt x="1091114" y="372681"/>
                </a:lnTo>
                <a:lnTo>
                  <a:pt x="1107103" y="425392"/>
                </a:lnTo>
                <a:lnTo>
                  <a:pt x="1117875" y="479548"/>
                </a:lnTo>
                <a:lnTo>
                  <a:pt x="1123275" y="534366"/>
                </a:lnTo>
                <a:lnTo>
                  <a:pt x="1123949" y="561974"/>
                </a:lnTo>
                <a:lnTo>
                  <a:pt x="1123275" y="589583"/>
                </a:lnTo>
                <a:lnTo>
                  <a:pt x="1117875" y="644401"/>
                </a:lnTo>
                <a:lnTo>
                  <a:pt x="1107103" y="698557"/>
                </a:lnTo>
                <a:lnTo>
                  <a:pt x="1091114" y="751268"/>
                </a:lnTo>
                <a:lnTo>
                  <a:pt x="1069983" y="802281"/>
                </a:lnTo>
                <a:lnTo>
                  <a:pt x="1044016" y="850861"/>
                </a:lnTo>
                <a:lnTo>
                  <a:pt x="1013339" y="896772"/>
                </a:lnTo>
                <a:lnTo>
                  <a:pt x="978396" y="939351"/>
                </a:lnTo>
                <a:lnTo>
                  <a:pt x="939351" y="978396"/>
                </a:lnTo>
                <a:lnTo>
                  <a:pt x="896772" y="1013339"/>
                </a:lnTo>
                <a:lnTo>
                  <a:pt x="850861" y="1044016"/>
                </a:lnTo>
                <a:lnTo>
                  <a:pt x="802281" y="1069983"/>
                </a:lnTo>
                <a:lnTo>
                  <a:pt x="751268" y="1091114"/>
                </a:lnTo>
                <a:lnTo>
                  <a:pt x="698557" y="1107103"/>
                </a:lnTo>
                <a:lnTo>
                  <a:pt x="644401" y="1117875"/>
                </a:lnTo>
                <a:lnTo>
                  <a:pt x="589583" y="1123275"/>
                </a:lnTo>
                <a:lnTo>
                  <a:pt x="561974" y="112394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9533081" y="2891232"/>
            <a:ext cx="223520" cy="646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4050" b="1" spc="-470" dirty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endParaRPr sz="405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22514" y="340995"/>
            <a:ext cx="7162800" cy="35548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11500" kern="1200" dirty="0">
                <a:solidFill>
                  <a:schemeClr val="tx1"/>
                </a:solidFill>
              </a:rPr>
              <a:t>Statutory</a:t>
            </a:r>
            <a:br>
              <a:rPr lang="en-US" sz="11500" kern="1200" dirty="0">
                <a:solidFill>
                  <a:schemeClr val="tx1"/>
                </a:solidFill>
              </a:rPr>
            </a:br>
            <a:r>
              <a:rPr lang="en-US" sz="11500" kern="1200" dirty="0">
                <a:solidFill>
                  <a:schemeClr val="tx1"/>
                </a:solidFill>
              </a:rPr>
              <a:t>Mission...</a:t>
            </a:r>
            <a:endParaRPr sz="11500" dirty="0"/>
          </a:p>
        </p:txBody>
      </p:sp>
      <p:sp>
        <p:nvSpPr>
          <p:cNvPr id="6" name="object 6"/>
          <p:cNvSpPr txBox="1"/>
          <p:nvPr/>
        </p:nvSpPr>
        <p:spPr>
          <a:xfrm>
            <a:off x="10428061" y="5371347"/>
            <a:ext cx="7337425" cy="19819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Make its services available to Federal agencies to aid in the resolution of disputes through assistance, training, and the provision of neutrals. </a:t>
            </a:r>
          </a:p>
        </p:txBody>
      </p:sp>
      <p:sp>
        <p:nvSpPr>
          <p:cNvPr id="7" name="object 7"/>
          <p:cNvSpPr/>
          <p:nvPr/>
        </p:nvSpPr>
        <p:spPr>
          <a:xfrm>
            <a:off x="9067800" y="5800349"/>
            <a:ext cx="1123950" cy="1123950"/>
          </a:xfrm>
          <a:custGeom>
            <a:avLst/>
            <a:gdLst/>
            <a:ahLst/>
            <a:cxnLst/>
            <a:rect l="l" t="t" r="r" b="b"/>
            <a:pathLst>
              <a:path w="1123950" h="1123950">
                <a:moveTo>
                  <a:pt x="561974" y="1123949"/>
                </a:moveTo>
                <a:lnTo>
                  <a:pt x="506891" y="1121250"/>
                </a:lnTo>
                <a:lnTo>
                  <a:pt x="452338" y="1113151"/>
                </a:lnTo>
                <a:lnTo>
                  <a:pt x="398840" y="1099758"/>
                </a:lnTo>
                <a:lnTo>
                  <a:pt x="346916" y="1081172"/>
                </a:lnTo>
                <a:lnTo>
                  <a:pt x="297058" y="1057598"/>
                </a:lnTo>
                <a:lnTo>
                  <a:pt x="249757" y="1029239"/>
                </a:lnTo>
                <a:lnTo>
                  <a:pt x="205457" y="996392"/>
                </a:lnTo>
                <a:lnTo>
                  <a:pt x="164598" y="959351"/>
                </a:lnTo>
                <a:lnTo>
                  <a:pt x="127557" y="918491"/>
                </a:lnTo>
                <a:lnTo>
                  <a:pt x="94709" y="874192"/>
                </a:lnTo>
                <a:lnTo>
                  <a:pt x="66351" y="826891"/>
                </a:lnTo>
                <a:lnTo>
                  <a:pt x="42777" y="777033"/>
                </a:lnTo>
                <a:lnTo>
                  <a:pt x="24192" y="725109"/>
                </a:lnTo>
                <a:lnTo>
                  <a:pt x="10798" y="671611"/>
                </a:lnTo>
                <a:lnTo>
                  <a:pt x="2699" y="617058"/>
                </a:lnTo>
                <a:lnTo>
                  <a:pt x="0" y="561974"/>
                </a:lnTo>
                <a:lnTo>
                  <a:pt x="674" y="534366"/>
                </a:lnTo>
                <a:lnTo>
                  <a:pt x="6073" y="479548"/>
                </a:lnTo>
                <a:lnTo>
                  <a:pt x="16846" y="425392"/>
                </a:lnTo>
                <a:lnTo>
                  <a:pt x="32836" y="372681"/>
                </a:lnTo>
                <a:lnTo>
                  <a:pt x="53966" y="321667"/>
                </a:lnTo>
                <a:lnTo>
                  <a:pt x="79932" y="273088"/>
                </a:lnTo>
                <a:lnTo>
                  <a:pt x="110609" y="227177"/>
                </a:lnTo>
                <a:lnTo>
                  <a:pt x="145553" y="184597"/>
                </a:lnTo>
                <a:lnTo>
                  <a:pt x="184597" y="145553"/>
                </a:lnTo>
                <a:lnTo>
                  <a:pt x="227177" y="110609"/>
                </a:lnTo>
                <a:lnTo>
                  <a:pt x="273088" y="79932"/>
                </a:lnTo>
                <a:lnTo>
                  <a:pt x="321667" y="53966"/>
                </a:lnTo>
                <a:lnTo>
                  <a:pt x="372681" y="32836"/>
                </a:lnTo>
                <a:lnTo>
                  <a:pt x="425392" y="16846"/>
                </a:lnTo>
                <a:lnTo>
                  <a:pt x="479548" y="6073"/>
                </a:lnTo>
                <a:lnTo>
                  <a:pt x="534366" y="674"/>
                </a:lnTo>
                <a:lnTo>
                  <a:pt x="561974" y="0"/>
                </a:lnTo>
                <a:lnTo>
                  <a:pt x="589583" y="674"/>
                </a:lnTo>
                <a:lnTo>
                  <a:pt x="644401" y="6073"/>
                </a:lnTo>
                <a:lnTo>
                  <a:pt x="698557" y="16846"/>
                </a:lnTo>
                <a:lnTo>
                  <a:pt x="751268" y="32836"/>
                </a:lnTo>
                <a:lnTo>
                  <a:pt x="802281" y="53966"/>
                </a:lnTo>
                <a:lnTo>
                  <a:pt x="850861" y="79932"/>
                </a:lnTo>
                <a:lnTo>
                  <a:pt x="896772" y="110609"/>
                </a:lnTo>
                <a:lnTo>
                  <a:pt x="939351" y="145553"/>
                </a:lnTo>
                <a:lnTo>
                  <a:pt x="978396" y="184597"/>
                </a:lnTo>
                <a:lnTo>
                  <a:pt x="1013339" y="227177"/>
                </a:lnTo>
                <a:lnTo>
                  <a:pt x="1044016" y="273088"/>
                </a:lnTo>
                <a:lnTo>
                  <a:pt x="1069983" y="321667"/>
                </a:lnTo>
                <a:lnTo>
                  <a:pt x="1091114" y="372681"/>
                </a:lnTo>
                <a:lnTo>
                  <a:pt x="1107103" y="425392"/>
                </a:lnTo>
                <a:lnTo>
                  <a:pt x="1117875" y="479548"/>
                </a:lnTo>
                <a:lnTo>
                  <a:pt x="1123275" y="534366"/>
                </a:lnTo>
                <a:lnTo>
                  <a:pt x="1123949" y="561974"/>
                </a:lnTo>
                <a:lnTo>
                  <a:pt x="1123275" y="589583"/>
                </a:lnTo>
                <a:lnTo>
                  <a:pt x="1117875" y="644401"/>
                </a:lnTo>
                <a:lnTo>
                  <a:pt x="1107103" y="698557"/>
                </a:lnTo>
                <a:lnTo>
                  <a:pt x="1091114" y="751268"/>
                </a:lnTo>
                <a:lnTo>
                  <a:pt x="1069983" y="802281"/>
                </a:lnTo>
                <a:lnTo>
                  <a:pt x="1044016" y="850861"/>
                </a:lnTo>
                <a:lnTo>
                  <a:pt x="1013339" y="896772"/>
                </a:lnTo>
                <a:lnTo>
                  <a:pt x="978396" y="939351"/>
                </a:lnTo>
                <a:lnTo>
                  <a:pt x="939351" y="978396"/>
                </a:lnTo>
                <a:lnTo>
                  <a:pt x="896772" y="1013339"/>
                </a:lnTo>
                <a:lnTo>
                  <a:pt x="850861" y="1044016"/>
                </a:lnTo>
                <a:lnTo>
                  <a:pt x="802281" y="1069983"/>
                </a:lnTo>
                <a:lnTo>
                  <a:pt x="751268" y="1091114"/>
                </a:lnTo>
                <a:lnTo>
                  <a:pt x="698557" y="1107103"/>
                </a:lnTo>
                <a:lnTo>
                  <a:pt x="644401" y="1117875"/>
                </a:lnTo>
                <a:lnTo>
                  <a:pt x="589583" y="1123275"/>
                </a:lnTo>
                <a:lnTo>
                  <a:pt x="561974" y="112394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9496886" y="6020694"/>
            <a:ext cx="295910" cy="646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4050" b="1" spc="100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endParaRPr sz="4050" dirty="0">
              <a:latin typeface="Times New Roman"/>
              <a:cs typeface="Times New Roman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3A7E66-CC97-4A44-961E-4B97023F8938}"/>
              </a:ext>
            </a:extLst>
          </p:cNvPr>
          <p:cNvGrpSpPr/>
          <p:nvPr/>
        </p:nvGrpSpPr>
        <p:grpSpPr>
          <a:xfrm>
            <a:off x="0" y="9525000"/>
            <a:ext cx="13411200" cy="419100"/>
            <a:chOff x="0" y="9525000"/>
            <a:chExt cx="13411200" cy="4191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E69660-9979-4FCA-B236-86B2315E6FEF}"/>
                </a:ext>
              </a:extLst>
            </p:cNvPr>
            <p:cNvSpPr/>
            <p:nvPr/>
          </p:nvSpPr>
          <p:spPr>
            <a:xfrm>
              <a:off x="0" y="9525000"/>
              <a:ext cx="2743195" cy="419100"/>
            </a:xfrm>
            <a:prstGeom prst="rect">
              <a:avLst/>
            </a:prstGeom>
            <a:solidFill>
              <a:srgbClr val="367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B6D7B7-C1CA-4B0E-9868-A7D97DE02EBB}"/>
                </a:ext>
              </a:extLst>
            </p:cNvPr>
            <p:cNvSpPr/>
            <p:nvPr/>
          </p:nvSpPr>
          <p:spPr>
            <a:xfrm>
              <a:off x="10668005" y="9525000"/>
              <a:ext cx="2743195" cy="419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7CC908-26DB-4110-956E-AB67351F15FE}"/>
                </a:ext>
              </a:extLst>
            </p:cNvPr>
            <p:cNvSpPr/>
            <p:nvPr/>
          </p:nvSpPr>
          <p:spPr>
            <a:xfrm>
              <a:off x="2599374" y="9525000"/>
              <a:ext cx="2743195" cy="4191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9CDC32-3B8D-4D45-9976-9D0F9A653C62}"/>
                </a:ext>
              </a:extLst>
            </p:cNvPr>
            <p:cNvSpPr/>
            <p:nvPr/>
          </p:nvSpPr>
          <p:spPr>
            <a:xfrm>
              <a:off x="7924800" y="9525000"/>
              <a:ext cx="2743195" cy="4191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6A0327-0DA8-4757-A6E9-0C95B63C6D59}"/>
                </a:ext>
              </a:extLst>
            </p:cNvPr>
            <p:cNvSpPr/>
            <p:nvPr/>
          </p:nvSpPr>
          <p:spPr>
            <a:xfrm>
              <a:off x="5198747" y="9525000"/>
              <a:ext cx="2743195" cy="419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CAEFBB2-373D-4D77-83B3-7A4F78E5A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005" y="9414792"/>
            <a:ext cx="3989481" cy="6395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B99B40-F8C7-436F-84A6-EBD3E83DFC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4572451"/>
            <a:ext cx="7778996" cy="4154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45A5AC3-51D9-4442-AB92-5ABF37952A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69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29400" y="4152900"/>
            <a:ext cx="10756900" cy="413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r>
              <a:rPr lang="en-US" sz="4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ARBITRATION SERVICES</a:t>
            </a:r>
          </a:p>
          <a:p>
            <a:pPr>
              <a:spcBef>
                <a:spcPct val="50000"/>
              </a:spcBef>
              <a:buClr>
                <a:schemeClr val="tx1"/>
              </a:buClr>
              <a:tabLst>
                <a:tab pos="-1371600" algn="l"/>
              </a:tabLst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342900" lvl="1" indent="-342900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In FY 2021, FMCS provided more than 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10,544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arbitration panels to requesting parties, with 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4,417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appointments from the FMCS roster by the requesting parties to hear their dispute. 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39256E16-6F3B-4D8D-8620-598F70DD7708}"/>
              </a:ext>
            </a:extLst>
          </p:cNvPr>
          <p:cNvSpPr/>
          <p:nvPr/>
        </p:nvSpPr>
        <p:spPr>
          <a:xfrm>
            <a:off x="0" y="495300"/>
            <a:ext cx="18288000" cy="2447925"/>
          </a:xfrm>
          <a:custGeom>
            <a:avLst/>
            <a:gdLst/>
            <a:ahLst/>
            <a:cxnLst/>
            <a:rect l="l" t="t" r="r" b="b"/>
            <a:pathLst>
              <a:path w="18288000" h="2447925">
                <a:moveTo>
                  <a:pt x="0" y="0"/>
                </a:moveTo>
                <a:lnTo>
                  <a:pt x="18288000" y="0"/>
                </a:lnTo>
                <a:lnTo>
                  <a:pt x="18288000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1689D1E5-E451-4864-92B1-F0899DD1A41E}"/>
              </a:ext>
            </a:extLst>
          </p:cNvPr>
          <p:cNvSpPr txBox="1">
            <a:spLocks/>
          </p:cNvSpPr>
          <p:nvPr/>
        </p:nvSpPr>
        <p:spPr>
          <a:xfrm>
            <a:off x="2717800" y="1027443"/>
            <a:ext cx="10756900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8000" b="1" dirty="0">
                <a:solidFill>
                  <a:srgbClr val="E7C902"/>
                </a:solidFill>
                <a:latin typeface="Times New Roman"/>
                <a:cs typeface="Times New Roman"/>
              </a:rPr>
              <a:t>FMCS Services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3FBBD1-1BE4-4071-A0A9-722628CB4B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7"/>
          <a:stretch/>
        </p:blipFill>
        <p:spPr>
          <a:xfrm>
            <a:off x="225729" y="670658"/>
            <a:ext cx="2266342" cy="2097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ABA29E-E6DC-42F0-BEAD-E097A13B96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750765"/>
            <a:ext cx="4508500" cy="586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459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D2D78D9-6B03-4115-89E0-3569F3ABD6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r="3722" b="16405"/>
          <a:stretch/>
        </p:blipFill>
        <p:spPr>
          <a:xfrm>
            <a:off x="0" y="-114300"/>
            <a:ext cx="18669001" cy="10401300"/>
          </a:xfrm>
          <a:prstGeom prst="rect">
            <a:avLst/>
          </a:prstGeom>
          <a:effectLst>
            <a:softEdge rad="4826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D79035-E70F-40CF-A807-329B716A7E1E}"/>
              </a:ext>
            </a:extLst>
          </p:cNvPr>
          <p:cNvSpPr/>
          <p:nvPr/>
        </p:nvSpPr>
        <p:spPr>
          <a:xfrm>
            <a:off x="0" y="-114300"/>
            <a:ext cx="18288000" cy="10401300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7E947B-CA23-4F9C-900A-EA1851417285}"/>
              </a:ext>
            </a:extLst>
          </p:cNvPr>
          <p:cNvGrpSpPr/>
          <p:nvPr/>
        </p:nvGrpSpPr>
        <p:grpSpPr>
          <a:xfrm>
            <a:off x="0" y="9525000"/>
            <a:ext cx="13411200" cy="419100"/>
            <a:chOff x="0" y="9525000"/>
            <a:chExt cx="13411200" cy="4191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28F528-FDC4-4B29-B59F-4D1DF6C95306}"/>
                </a:ext>
              </a:extLst>
            </p:cNvPr>
            <p:cNvSpPr/>
            <p:nvPr/>
          </p:nvSpPr>
          <p:spPr>
            <a:xfrm>
              <a:off x="0" y="9525000"/>
              <a:ext cx="2743195" cy="419100"/>
            </a:xfrm>
            <a:prstGeom prst="rect">
              <a:avLst/>
            </a:prstGeom>
            <a:solidFill>
              <a:srgbClr val="367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DC9ABF-336F-4415-9280-D37962B5A62A}"/>
                </a:ext>
              </a:extLst>
            </p:cNvPr>
            <p:cNvSpPr/>
            <p:nvPr/>
          </p:nvSpPr>
          <p:spPr>
            <a:xfrm>
              <a:off x="10668005" y="9525000"/>
              <a:ext cx="2743195" cy="419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D1386B-ADDD-4B66-8F9E-17F86B47382C}"/>
                </a:ext>
              </a:extLst>
            </p:cNvPr>
            <p:cNvSpPr/>
            <p:nvPr/>
          </p:nvSpPr>
          <p:spPr>
            <a:xfrm>
              <a:off x="2599374" y="9525000"/>
              <a:ext cx="2743195" cy="4191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0EF1AD6-B392-49F9-8655-50D0A7276E21}"/>
                </a:ext>
              </a:extLst>
            </p:cNvPr>
            <p:cNvSpPr/>
            <p:nvPr/>
          </p:nvSpPr>
          <p:spPr>
            <a:xfrm>
              <a:off x="7924800" y="9525000"/>
              <a:ext cx="2743195" cy="4191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FDACB4-442D-4834-97CF-BF4904E1C2F4}"/>
                </a:ext>
              </a:extLst>
            </p:cNvPr>
            <p:cNvSpPr/>
            <p:nvPr/>
          </p:nvSpPr>
          <p:spPr>
            <a:xfrm>
              <a:off x="5198747" y="9525000"/>
              <a:ext cx="2743195" cy="419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A9D1AF0-EBAC-4254-8040-E2F6F67D02EA}"/>
              </a:ext>
            </a:extLst>
          </p:cNvPr>
          <p:cNvSpPr/>
          <p:nvPr/>
        </p:nvSpPr>
        <p:spPr>
          <a:xfrm>
            <a:off x="304800" y="4076700"/>
            <a:ext cx="17378566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B9AE7914-EA90-4465-B82F-6ABAB02DF467}"/>
              </a:ext>
            </a:extLst>
          </p:cNvPr>
          <p:cNvSpPr txBox="1"/>
          <p:nvPr/>
        </p:nvSpPr>
        <p:spPr>
          <a:xfrm>
            <a:off x="2028357" y="4850350"/>
            <a:ext cx="7848600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COMMUNICATION</a:t>
            </a:r>
          </a:p>
          <a:p>
            <a:pPr marL="228600" lvl="0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(Develop joint problem-solving teams)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677C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AD2774C9-F986-4144-8B2B-30154A845229}"/>
              </a:ext>
            </a:extLst>
          </p:cNvPr>
          <p:cNvSpPr/>
          <p:nvPr/>
        </p:nvSpPr>
        <p:spPr>
          <a:xfrm>
            <a:off x="732957" y="4838700"/>
            <a:ext cx="1123950" cy="1123950"/>
          </a:xfrm>
          <a:custGeom>
            <a:avLst/>
            <a:gdLst/>
            <a:ahLst/>
            <a:cxnLst/>
            <a:rect l="l" t="t" r="r" b="b"/>
            <a:pathLst>
              <a:path w="1123950" h="1123950">
                <a:moveTo>
                  <a:pt x="561974" y="1123949"/>
                </a:moveTo>
                <a:lnTo>
                  <a:pt x="506891" y="1121250"/>
                </a:lnTo>
                <a:lnTo>
                  <a:pt x="452338" y="1113151"/>
                </a:lnTo>
                <a:lnTo>
                  <a:pt x="398840" y="1099758"/>
                </a:lnTo>
                <a:lnTo>
                  <a:pt x="346916" y="1081172"/>
                </a:lnTo>
                <a:lnTo>
                  <a:pt x="297058" y="1057598"/>
                </a:lnTo>
                <a:lnTo>
                  <a:pt x="249757" y="1029239"/>
                </a:lnTo>
                <a:lnTo>
                  <a:pt x="205457" y="996392"/>
                </a:lnTo>
                <a:lnTo>
                  <a:pt x="164598" y="959351"/>
                </a:lnTo>
                <a:lnTo>
                  <a:pt x="127557" y="918491"/>
                </a:lnTo>
                <a:lnTo>
                  <a:pt x="94709" y="874192"/>
                </a:lnTo>
                <a:lnTo>
                  <a:pt x="66351" y="826891"/>
                </a:lnTo>
                <a:lnTo>
                  <a:pt x="42777" y="777033"/>
                </a:lnTo>
                <a:lnTo>
                  <a:pt x="24192" y="725109"/>
                </a:lnTo>
                <a:lnTo>
                  <a:pt x="10798" y="671611"/>
                </a:lnTo>
                <a:lnTo>
                  <a:pt x="2699" y="617058"/>
                </a:lnTo>
                <a:lnTo>
                  <a:pt x="0" y="561974"/>
                </a:lnTo>
                <a:lnTo>
                  <a:pt x="674" y="534366"/>
                </a:lnTo>
                <a:lnTo>
                  <a:pt x="6073" y="479548"/>
                </a:lnTo>
                <a:lnTo>
                  <a:pt x="16846" y="425392"/>
                </a:lnTo>
                <a:lnTo>
                  <a:pt x="32836" y="372681"/>
                </a:lnTo>
                <a:lnTo>
                  <a:pt x="53966" y="321667"/>
                </a:lnTo>
                <a:lnTo>
                  <a:pt x="79932" y="273088"/>
                </a:lnTo>
                <a:lnTo>
                  <a:pt x="110609" y="227177"/>
                </a:lnTo>
                <a:lnTo>
                  <a:pt x="145553" y="184597"/>
                </a:lnTo>
                <a:lnTo>
                  <a:pt x="184597" y="145553"/>
                </a:lnTo>
                <a:lnTo>
                  <a:pt x="227177" y="110609"/>
                </a:lnTo>
                <a:lnTo>
                  <a:pt x="273088" y="79932"/>
                </a:lnTo>
                <a:lnTo>
                  <a:pt x="321667" y="53966"/>
                </a:lnTo>
                <a:lnTo>
                  <a:pt x="372681" y="32836"/>
                </a:lnTo>
                <a:lnTo>
                  <a:pt x="425392" y="16846"/>
                </a:lnTo>
                <a:lnTo>
                  <a:pt x="479548" y="6073"/>
                </a:lnTo>
                <a:lnTo>
                  <a:pt x="534366" y="674"/>
                </a:lnTo>
                <a:lnTo>
                  <a:pt x="561974" y="0"/>
                </a:lnTo>
                <a:lnTo>
                  <a:pt x="589583" y="674"/>
                </a:lnTo>
                <a:lnTo>
                  <a:pt x="644401" y="6073"/>
                </a:lnTo>
                <a:lnTo>
                  <a:pt x="698557" y="16846"/>
                </a:lnTo>
                <a:lnTo>
                  <a:pt x="751268" y="32836"/>
                </a:lnTo>
                <a:lnTo>
                  <a:pt x="802281" y="53966"/>
                </a:lnTo>
                <a:lnTo>
                  <a:pt x="850861" y="79932"/>
                </a:lnTo>
                <a:lnTo>
                  <a:pt x="896772" y="110609"/>
                </a:lnTo>
                <a:lnTo>
                  <a:pt x="939351" y="145553"/>
                </a:lnTo>
                <a:lnTo>
                  <a:pt x="978396" y="184597"/>
                </a:lnTo>
                <a:lnTo>
                  <a:pt x="1013339" y="227177"/>
                </a:lnTo>
                <a:lnTo>
                  <a:pt x="1044016" y="273088"/>
                </a:lnTo>
                <a:lnTo>
                  <a:pt x="1069983" y="321667"/>
                </a:lnTo>
                <a:lnTo>
                  <a:pt x="1091114" y="372681"/>
                </a:lnTo>
                <a:lnTo>
                  <a:pt x="1107103" y="425392"/>
                </a:lnTo>
                <a:lnTo>
                  <a:pt x="1117875" y="479548"/>
                </a:lnTo>
                <a:lnTo>
                  <a:pt x="1123275" y="534366"/>
                </a:lnTo>
                <a:lnTo>
                  <a:pt x="1123949" y="561974"/>
                </a:lnTo>
                <a:lnTo>
                  <a:pt x="1123275" y="589583"/>
                </a:lnTo>
                <a:lnTo>
                  <a:pt x="1117875" y="644401"/>
                </a:lnTo>
                <a:lnTo>
                  <a:pt x="1107103" y="698557"/>
                </a:lnTo>
                <a:lnTo>
                  <a:pt x="1091114" y="751268"/>
                </a:lnTo>
                <a:lnTo>
                  <a:pt x="1069983" y="802281"/>
                </a:lnTo>
                <a:lnTo>
                  <a:pt x="1044016" y="850861"/>
                </a:lnTo>
                <a:lnTo>
                  <a:pt x="1013339" y="896772"/>
                </a:lnTo>
                <a:lnTo>
                  <a:pt x="978396" y="939351"/>
                </a:lnTo>
                <a:lnTo>
                  <a:pt x="939351" y="978396"/>
                </a:lnTo>
                <a:lnTo>
                  <a:pt x="896772" y="1013339"/>
                </a:lnTo>
                <a:lnTo>
                  <a:pt x="850861" y="1044016"/>
                </a:lnTo>
                <a:lnTo>
                  <a:pt x="802281" y="1069983"/>
                </a:lnTo>
                <a:lnTo>
                  <a:pt x="751268" y="1091114"/>
                </a:lnTo>
                <a:lnTo>
                  <a:pt x="698557" y="1107103"/>
                </a:lnTo>
                <a:lnTo>
                  <a:pt x="644401" y="1117875"/>
                </a:lnTo>
                <a:lnTo>
                  <a:pt x="589583" y="1123275"/>
                </a:lnTo>
                <a:lnTo>
                  <a:pt x="561974" y="112394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D1AF0220-CE36-465D-A205-3B4C2C3E473F}"/>
              </a:ext>
            </a:extLst>
          </p:cNvPr>
          <p:cNvSpPr txBox="1"/>
          <p:nvPr/>
        </p:nvSpPr>
        <p:spPr>
          <a:xfrm>
            <a:off x="1198238" y="5059045"/>
            <a:ext cx="223520" cy="646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50" b="1" i="0" u="none" strike="noStrike" kern="1200" cap="none" spc="-4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sz="4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93F09EEB-C28A-45C5-AFB4-4BBF839818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400" y="1078349"/>
            <a:ext cx="11582400" cy="116955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7500" kern="1200" dirty="0">
                <a:solidFill>
                  <a:schemeClr val="tx1"/>
                </a:solidFill>
              </a:rPr>
              <a:t>Cooperative Relationships</a:t>
            </a:r>
            <a:endParaRPr sz="7500" dirty="0"/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E06B5010-BC5C-4747-8C8E-C0427FBB5DCD}"/>
              </a:ext>
            </a:extLst>
          </p:cNvPr>
          <p:cNvSpPr txBox="1"/>
          <p:nvPr/>
        </p:nvSpPr>
        <p:spPr>
          <a:xfrm>
            <a:off x="2056932" y="6541984"/>
            <a:ext cx="782002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0"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 marL="228600" lvl="0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(Don’t let problems fester)</a:t>
            </a:r>
            <a:endParaRPr lang="en-US" sz="3200" b="1" i="1" dirty="0">
              <a:solidFill>
                <a:srgbClr val="3677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62F568A3-29A4-4528-9A42-046C2A2BE82C}"/>
              </a:ext>
            </a:extLst>
          </p:cNvPr>
          <p:cNvSpPr/>
          <p:nvPr/>
        </p:nvSpPr>
        <p:spPr>
          <a:xfrm>
            <a:off x="732957" y="6515100"/>
            <a:ext cx="1123950" cy="1123950"/>
          </a:xfrm>
          <a:custGeom>
            <a:avLst/>
            <a:gdLst/>
            <a:ahLst/>
            <a:cxnLst/>
            <a:rect l="l" t="t" r="r" b="b"/>
            <a:pathLst>
              <a:path w="1123950" h="1123950">
                <a:moveTo>
                  <a:pt x="561974" y="1123949"/>
                </a:moveTo>
                <a:lnTo>
                  <a:pt x="506891" y="1121250"/>
                </a:lnTo>
                <a:lnTo>
                  <a:pt x="452338" y="1113151"/>
                </a:lnTo>
                <a:lnTo>
                  <a:pt x="398840" y="1099758"/>
                </a:lnTo>
                <a:lnTo>
                  <a:pt x="346916" y="1081172"/>
                </a:lnTo>
                <a:lnTo>
                  <a:pt x="297058" y="1057598"/>
                </a:lnTo>
                <a:lnTo>
                  <a:pt x="249757" y="1029239"/>
                </a:lnTo>
                <a:lnTo>
                  <a:pt x="205457" y="996392"/>
                </a:lnTo>
                <a:lnTo>
                  <a:pt x="164598" y="959351"/>
                </a:lnTo>
                <a:lnTo>
                  <a:pt x="127557" y="918491"/>
                </a:lnTo>
                <a:lnTo>
                  <a:pt x="94709" y="874192"/>
                </a:lnTo>
                <a:lnTo>
                  <a:pt x="66351" y="826891"/>
                </a:lnTo>
                <a:lnTo>
                  <a:pt x="42777" y="777033"/>
                </a:lnTo>
                <a:lnTo>
                  <a:pt x="24192" y="725109"/>
                </a:lnTo>
                <a:lnTo>
                  <a:pt x="10798" y="671611"/>
                </a:lnTo>
                <a:lnTo>
                  <a:pt x="2699" y="617058"/>
                </a:lnTo>
                <a:lnTo>
                  <a:pt x="0" y="561974"/>
                </a:lnTo>
                <a:lnTo>
                  <a:pt x="674" y="534366"/>
                </a:lnTo>
                <a:lnTo>
                  <a:pt x="6073" y="479548"/>
                </a:lnTo>
                <a:lnTo>
                  <a:pt x="16846" y="425392"/>
                </a:lnTo>
                <a:lnTo>
                  <a:pt x="32836" y="372681"/>
                </a:lnTo>
                <a:lnTo>
                  <a:pt x="53966" y="321667"/>
                </a:lnTo>
                <a:lnTo>
                  <a:pt x="79932" y="273088"/>
                </a:lnTo>
                <a:lnTo>
                  <a:pt x="110609" y="227177"/>
                </a:lnTo>
                <a:lnTo>
                  <a:pt x="145553" y="184597"/>
                </a:lnTo>
                <a:lnTo>
                  <a:pt x="184597" y="145553"/>
                </a:lnTo>
                <a:lnTo>
                  <a:pt x="227177" y="110609"/>
                </a:lnTo>
                <a:lnTo>
                  <a:pt x="273088" y="79932"/>
                </a:lnTo>
                <a:lnTo>
                  <a:pt x="321667" y="53966"/>
                </a:lnTo>
                <a:lnTo>
                  <a:pt x="372681" y="32836"/>
                </a:lnTo>
                <a:lnTo>
                  <a:pt x="425392" y="16846"/>
                </a:lnTo>
                <a:lnTo>
                  <a:pt x="479548" y="6073"/>
                </a:lnTo>
                <a:lnTo>
                  <a:pt x="534366" y="674"/>
                </a:lnTo>
                <a:lnTo>
                  <a:pt x="561974" y="0"/>
                </a:lnTo>
                <a:lnTo>
                  <a:pt x="589583" y="674"/>
                </a:lnTo>
                <a:lnTo>
                  <a:pt x="644401" y="6073"/>
                </a:lnTo>
                <a:lnTo>
                  <a:pt x="698557" y="16846"/>
                </a:lnTo>
                <a:lnTo>
                  <a:pt x="751268" y="32836"/>
                </a:lnTo>
                <a:lnTo>
                  <a:pt x="802281" y="53966"/>
                </a:lnTo>
                <a:lnTo>
                  <a:pt x="850861" y="79932"/>
                </a:lnTo>
                <a:lnTo>
                  <a:pt x="896772" y="110609"/>
                </a:lnTo>
                <a:lnTo>
                  <a:pt x="939351" y="145553"/>
                </a:lnTo>
                <a:lnTo>
                  <a:pt x="978396" y="184597"/>
                </a:lnTo>
                <a:lnTo>
                  <a:pt x="1013339" y="227177"/>
                </a:lnTo>
                <a:lnTo>
                  <a:pt x="1044016" y="273088"/>
                </a:lnTo>
                <a:lnTo>
                  <a:pt x="1069983" y="321667"/>
                </a:lnTo>
                <a:lnTo>
                  <a:pt x="1091114" y="372681"/>
                </a:lnTo>
                <a:lnTo>
                  <a:pt x="1107103" y="425392"/>
                </a:lnTo>
                <a:lnTo>
                  <a:pt x="1117875" y="479548"/>
                </a:lnTo>
                <a:lnTo>
                  <a:pt x="1123275" y="534366"/>
                </a:lnTo>
                <a:lnTo>
                  <a:pt x="1123949" y="561974"/>
                </a:lnTo>
                <a:lnTo>
                  <a:pt x="1123275" y="589583"/>
                </a:lnTo>
                <a:lnTo>
                  <a:pt x="1117875" y="644401"/>
                </a:lnTo>
                <a:lnTo>
                  <a:pt x="1107103" y="698557"/>
                </a:lnTo>
                <a:lnTo>
                  <a:pt x="1091114" y="751268"/>
                </a:lnTo>
                <a:lnTo>
                  <a:pt x="1069983" y="802281"/>
                </a:lnTo>
                <a:lnTo>
                  <a:pt x="1044016" y="850861"/>
                </a:lnTo>
                <a:lnTo>
                  <a:pt x="1013339" y="896772"/>
                </a:lnTo>
                <a:lnTo>
                  <a:pt x="978396" y="939351"/>
                </a:lnTo>
                <a:lnTo>
                  <a:pt x="939351" y="978396"/>
                </a:lnTo>
                <a:lnTo>
                  <a:pt x="896772" y="1013339"/>
                </a:lnTo>
                <a:lnTo>
                  <a:pt x="850861" y="1044016"/>
                </a:lnTo>
                <a:lnTo>
                  <a:pt x="802281" y="1069983"/>
                </a:lnTo>
                <a:lnTo>
                  <a:pt x="751268" y="1091114"/>
                </a:lnTo>
                <a:lnTo>
                  <a:pt x="698557" y="1107103"/>
                </a:lnTo>
                <a:lnTo>
                  <a:pt x="644401" y="1117875"/>
                </a:lnTo>
                <a:lnTo>
                  <a:pt x="589583" y="1123275"/>
                </a:lnTo>
                <a:lnTo>
                  <a:pt x="561974" y="112394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D7FA86F7-F6E6-4B9C-A19F-0B7C18CB27C2}"/>
              </a:ext>
            </a:extLst>
          </p:cNvPr>
          <p:cNvSpPr txBox="1"/>
          <p:nvPr/>
        </p:nvSpPr>
        <p:spPr>
          <a:xfrm>
            <a:off x="1162043" y="6735445"/>
            <a:ext cx="295910" cy="646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5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sz="4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7" name="object 9">
            <a:extLst>
              <a:ext uri="{FF2B5EF4-FFF2-40B4-BE49-F238E27FC236}">
                <a16:creationId xmlns:a16="http://schemas.microsoft.com/office/drawing/2014/main" id="{C39E6225-960C-4A2E-8CCB-228F109F47CF}"/>
              </a:ext>
            </a:extLst>
          </p:cNvPr>
          <p:cNvSpPr txBox="1"/>
          <p:nvPr/>
        </p:nvSpPr>
        <p:spPr>
          <a:xfrm>
            <a:off x="11581933" y="4850350"/>
            <a:ext cx="6101433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0"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 marL="228600" lvl="0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(Be honest about issues)</a:t>
            </a:r>
            <a:endParaRPr lang="en-US" sz="3200" b="1" i="1" dirty="0">
              <a:solidFill>
                <a:srgbClr val="3677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id="{B098AEC7-DE9A-4115-8973-50E32B6403C0}"/>
              </a:ext>
            </a:extLst>
          </p:cNvPr>
          <p:cNvSpPr/>
          <p:nvPr/>
        </p:nvSpPr>
        <p:spPr>
          <a:xfrm>
            <a:off x="10257958" y="4889955"/>
            <a:ext cx="1123950" cy="1123950"/>
          </a:xfrm>
          <a:custGeom>
            <a:avLst/>
            <a:gdLst/>
            <a:ahLst/>
            <a:cxnLst/>
            <a:rect l="l" t="t" r="r" b="b"/>
            <a:pathLst>
              <a:path w="1123950" h="1123950">
                <a:moveTo>
                  <a:pt x="561974" y="1123949"/>
                </a:moveTo>
                <a:lnTo>
                  <a:pt x="506891" y="1121250"/>
                </a:lnTo>
                <a:lnTo>
                  <a:pt x="452338" y="1113151"/>
                </a:lnTo>
                <a:lnTo>
                  <a:pt x="398840" y="1099758"/>
                </a:lnTo>
                <a:lnTo>
                  <a:pt x="346916" y="1081172"/>
                </a:lnTo>
                <a:lnTo>
                  <a:pt x="297058" y="1057598"/>
                </a:lnTo>
                <a:lnTo>
                  <a:pt x="249757" y="1029239"/>
                </a:lnTo>
                <a:lnTo>
                  <a:pt x="205457" y="996392"/>
                </a:lnTo>
                <a:lnTo>
                  <a:pt x="164598" y="959351"/>
                </a:lnTo>
                <a:lnTo>
                  <a:pt x="127557" y="918491"/>
                </a:lnTo>
                <a:lnTo>
                  <a:pt x="94709" y="874192"/>
                </a:lnTo>
                <a:lnTo>
                  <a:pt x="66351" y="826891"/>
                </a:lnTo>
                <a:lnTo>
                  <a:pt x="42777" y="777033"/>
                </a:lnTo>
                <a:lnTo>
                  <a:pt x="24192" y="725109"/>
                </a:lnTo>
                <a:lnTo>
                  <a:pt x="10798" y="671611"/>
                </a:lnTo>
                <a:lnTo>
                  <a:pt x="2699" y="617058"/>
                </a:lnTo>
                <a:lnTo>
                  <a:pt x="0" y="561974"/>
                </a:lnTo>
                <a:lnTo>
                  <a:pt x="674" y="534366"/>
                </a:lnTo>
                <a:lnTo>
                  <a:pt x="6073" y="479548"/>
                </a:lnTo>
                <a:lnTo>
                  <a:pt x="16846" y="425392"/>
                </a:lnTo>
                <a:lnTo>
                  <a:pt x="32836" y="372681"/>
                </a:lnTo>
                <a:lnTo>
                  <a:pt x="53966" y="321667"/>
                </a:lnTo>
                <a:lnTo>
                  <a:pt x="79932" y="273088"/>
                </a:lnTo>
                <a:lnTo>
                  <a:pt x="110609" y="227177"/>
                </a:lnTo>
                <a:lnTo>
                  <a:pt x="145553" y="184597"/>
                </a:lnTo>
                <a:lnTo>
                  <a:pt x="184597" y="145553"/>
                </a:lnTo>
                <a:lnTo>
                  <a:pt x="227177" y="110609"/>
                </a:lnTo>
                <a:lnTo>
                  <a:pt x="273088" y="79932"/>
                </a:lnTo>
                <a:lnTo>
                  <a:pt x="321667" y="53966"/>
                </a:lnTo>
                <a:lnTo>
                  <a:pt x="372681" y="32836"/>
                </a:lnTo>
                <a:lnTo>
                  <a:pt x="425392" y="16846"/>
                </a:lnTo>
                <a:lnTo>
                  <a:pt x="479548" y="6073"/>
                </a:lnTo>
                <a:lnTo>
                  <a:pt x="534366" y="674"/>
                </a:lnTo>
                <a:lnTo>
                  <a:pt x="561974" y="0"/>
                </a:lnTo>
                <a:lnTo>
                  <a:pt x="589583" y="674"/>
                </a:lnTo>
                <a:lnTo>
                  <a:pt x="644401" y="6073"/>
                </a:lnTo>
                <a:lnTo>
                  <a:pt x="698557" y="16846"/>
                </a:lnTo>
                <a:lnTo>
                  <a:pt x="751268" y="32836"/>
                </a:lnTo>
                <a:lnTo>
                  <a:pt x="802281" y="53966"/>
                </a:lnTo>
                <a:lnTo>
                  <a:pt x="850861" y="79932"/>
                </a:lnTo>
                <a:lnTo>
                  <a:pt x="896772" y="110609"/>
                </a:lnTo>
                <a:lnTo>
                  <a:pt x="939351" y="145553"/>
                </a:lnTo>
                <a:lnTo>
                  <a:pt x="978396" y="184597"/>
                </a:lnTo>
                <a:lnTo>
                  <a:pt x="1013339" y="227177"/>
                </a:lnTo>
                <a:lnTo>
                  <a:pt x="1044016" y="273088"/>
                </a:lnTo>
                <a:lnTo>
                  <a:pt x="1069983" y="321667"/>
                </a:lnTo>
                <a:lnTo>
                  <a:pt x="1091114" y="372681"/>
                </a:lnTo>
                <a:lnTo>
                  <a:pt x="1107103" y="425392"/>
                </a:lnTo>
                <a:lnTo>
                  <a:pt x="1117875" y="479548"/>
                </a:lnTo>
                <a:lnTo>
                  <a:pt x="1123275" y="534366"/>
                </a:lnTo>
                <a:lnTo>
                  <a:pt x="1123949" y="561974"/>
                </a:lnTo>
                <a:lnTo>
                  <a:pt x="1123275" y="589583"/>
                </a:lnTo>
                <a:lnTo>
                  <a:pt x="1117875" y="644401"/>
                </a:lnTo>
                <a:lnTo>
                  <a:pt x="1107103" y="698557"/>
                </a:lnTo>
                <a:lnTo>
                  <a:pt x="1091114" y="751268"/>
                </a:lnTo>
                <a:lnTo>
                  <a:pt x="1069983" y="802281"/>
                </a:lnTo>
                <a:lnTo>
                  <a:pt x="1044016" y="850861"/>
                </a:lnTo>
                <a:lnTo>
                  <a:pt x="1013339" y="896772"/>
                </a:lnTo>
                <a:lnTo>
                  <a:pt x="978396" y="939351"/>
                </a:lnTo>
                <a:lnTo>
                  <a:pt x="939351" y="978396"/>
                </a:lnTo>
                <a:lnTo>
                  <a:pt x="896772" y="1013339"/>
                </a:lnTo>
                <a:lnTo>
                  <a:pt x="850861" y="1044016"/>
                </a:lnTo>
                <a:lnTo>
                  <a:pt x="802281" y="1069983"/>
                </a:lnTo>
                <a:lnTo>
                  <a:pt x="751268" y="1091114"/>
                </a:lnTo>
                <a:lnTo>
                  <a:pt x="698557" y="1107103"/>
                </a:lnTo>
                <a:lnTo>
                  <a:pt x="644401" y="1117875"/>
                </a:lnTo>
                <a:lnTo>
                  <a:pt x="589583" y="1123275"/>
                </a:lnTo>
                <a:lnTo>
                  <a:pt x="561974" y="112394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11">
            <a:extLst>
              <a:ext uri="{FF2B5EF4-FFF2-40B4-BE49-F238E27FC236}">
                <a16:creationId xmlns:a16="http://schemas.microsoft.com/office/drawing/2014/main" id="{A918BC1F-A94E-44F8-A05C-D7F2962650C8}"/>
              </a:ext>
            </a:extLst>
          </p:cNvPr>
          <p:cNvSpPr txBox="1"/>
          <p:nvPr/>
        </p:nvSpPr>
        <p:spPr>
          <a:xfrm>
            <a:off x="10695934" y="5137605"/>
            <a:ext cx="278130" cy="646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5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endParaRPr kumimoji="0" sz="4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C8B808-C953-44E5-87ED-919A637A42FE}"/>
              </a:ext>
            </a:extLst>
          </p:cNvPr>
          <p:cNvSpPr txBox="1"/>
          <p:nvPr/>
        </p:nvSpPr>
        <p:spPr>
          <a:xfrm>
            <a:off x="732957" y="3044518"/>
            <a:ext cx="9796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Keys to Cooperative </a:t>
            </a:r>
            <a:r>
              <a:rPr lang="en-US" sz="32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Any Kind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Picture 3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E52C360-4690-418D-951D-420417538E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85" y="9368794"/>
            <a:ext cx="3989481" cy="639516"/>
          </a:xfrm>
          <a:prstGeom prst="rect">
            <a:avLst/>
          </a:prstGeom>
        </p:spPr>
      </p:pic>
      <p:sp>
        <p:nvSpPr>
          <p:cNvPr id="32" name="object 9">
            <a:extLst>
              <a:ext uri="{FF2B5EF4-FFF2-40B4-BE49-F238E27FC236}">
                <a16:creationId xmlns:a16="http://schemas.microsoft.com/office/drawing/2014/main" id="{DD2CBD7B-0C05-4658-A517-B05F69236BA9}"/>
              </a:ext>
            </a:extLst>
          </p:cNvPr>
          <p:cNvSpPr txBox="1"/>
          <p:nvPr/>
        </p:nvSpPr>
        <p:spPr>
          <a:xfrm>
            <a:off x="11577922" y="6541984"/>
            <a:ext cx="554803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8600" lvl="0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 marL="228600" lvl="0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(Know when to get help)</a:t>
            </a:r>
            <a:endParaRPr lang="en-US" sz="3200" b="1" i="1" dirty="0">
              <a:solidFill>
                <a:srgbClr val="3677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10">
            <a:extLst>
              <a:ext uri="{FF2B5EF4-FFF2-40B4-BE49-F238E27FC236}">
                <a16:creationId xmlns:a16="http://schemas.microsoft.com/office/drawing/2014/main" id="{B2D9BAE0-09C1-4DF5-9DD1-479782FC2A0B}"/>
              </a:ext>
            </a:extLst>
          </p:cNvPr>
          <p:cNvSpPr/>
          <p:nvPr/>
        </p:nvSpPr>
        <p:spPr>
          <a:xfrm>
            <a:off x="10253947" y="6581589"/>
            <a:ext cx="1123950" cy="1123950"/>
          </a:xfrm>
          <a:custGeom>
            <a:avLst/>
            <a:gdLst/>
            <a:ahLst/>
            <a:cxnLst/>
            <a:rect l="l" t="t" r="r" b="b"/>
            <a:pathLst>
              <a:path w="1123950" h="1123950">
                <a:moveTo>
                  <a:pt x="561974" y="1123949"/>
                </a:moveTo>
                <a:lnTo>
                  <a:pt x="506891" y="1121250"/>
                </a:lnTo>
                <a:lnTo>
                  <a:pt x="452338" y="1113151"/>
                </a:lnTo>
                <a:lnTo>
                  <a:pt x="398840" y="1099758"/>
                </a:lnTo>
                <a:lnTo>
                  <a:pt x="346916" y="1081172"/>
                </a:lnTo>
                <a:lnTo>
                  <a:pt x="297058" y="1057598"/>
                </a:lnTo>
                <a:lnTo>
                  <a:pt x="249757" y="1029239"/>
                </a:lnTo>
                <a:lnTo>
                  <a:pt x="205457" y="996392"/>
                </a:lnTo>
                <a:lnTo>
                  <a:pt x="164598" y="959351"/>
                </a:lnTo>
                <a:lnTo>
                  <a:pt x="127557" y="918491"/>
                </a:lnTo>
                <a:lnTo>
                  <a:pt x="94709" y="874192"/>
                </a:lnTo>
                <a:lnTo>
                  <a:pt x="66351" y="826891"/>
                </a:lnTo>
                <a:lnTo>
                  <a:pt x="42777" y="777033"/>
                </a:lnTo>
                <a:lnTo>
                  <a:pt x="24192" y="725109"/>
                </a:lnTo>
                <a:lnTo>
                  <a:pt x="10798" y="671611"/>
                </a:lnTo>
                <a:lnTo>
                  <a:pt x="2699" y="617058"/>
                </a:lnTo>
                <a:lnTo>
                  <a:pt x="0" y="561974"/>
                </a:lnTo>
                <a:lnTo>
                  <a:pt x="674" y="534366"/>
                </a:lnTo>
                <a:lnTo>
                  <a:pt x="6073" y="479548"/>
                </a:lnTo>
                <a:lnTo>
                  <a:pt x="16846" y="425392"/>
                </a:lnTo>
                <a:lnTo>
                  <a:pt x="32836" y="372681"/>
                </a:lnTo>
                <a:lnTo>
                  <a:pt x="53966" y="321667"/>
                </a:lnTo>
                <a:lnTo>
                  <a:pt x="79932" y="273088"/>
                </a:lnTo>
                <a:lnTo>
                  <a:pt x="110609" y="227177"/>
                </a:lnTo>
                <a:lnTo>
                  <a:pt x="145553" y="184597"/>
                </a:lnTo>
                <a:lnTo>
                  <a:pt x="184597" y="145553"/>
                </a:lnTo>
                <a:lnTo>
                  <a:pt x="227177" y="110609"/>
                </a:lnTo>
                <a:lnTo>
                  <a:pt x="273088" y="79932"/>
                </a:lnTo>
                <a:lnTo>
                  <a:pt x="321667" y="53966"/>
                </a:lnTo>
                <a:lnTo>
                  <a:pt x="372681" y="32836"/>
                </a:lnTo>
                <a:lnTo>
                  <a:pt x="425392" y="16846"/>
                </a:lnTo>
                <a:lnTo>
                  <a:pt x="479548" y="6073"/>
                </a:lnTo>
                <a:lnTo>
                  <a:pt x="534366" y="674"/>
                </a:lnTo>
                <a:lnTo>
                  <a:pt x="561974" y="0"/>
                </a:lnTo>
                <a:lnTo>
                  <a:pt x="589583" y="674"/>
                </a:lnTo>
                <a:lnTo>
                  <a:pt x="644401" y="6073"/>
                </a:lnTo>
                <a:lnTo>
                  <a:pt x="698557" y="16846"/>
                </a:lnTo>
                <a:lnTo>
                  <a:pt x="751268" y="32836"/>
                </a:lnTo>
                <a:lnTo>
                  <a:pt x="802281" y="53966"/>
                </a:lnTo>
                <a:lnTo>
                  <a:pt x="850861" y="79932"/>
                </a:lnTo>
                <a:lnTo>
                  <a:pt x="896772" y="110609"/>
                </a:lnTo>
                <a:lnTo>
                  <a:pt x="939351" y="145553"/>
                </a:lnTo>
                <a:lnTo>
                  <a:pt x="978396" y="184597"/>
                </a:lnTo>
                <a:lnTo>
                  <a:pt x="1013339" y="227177"/>
                </a:lnTo>
                <a:lnTo>
                  <a:pt x="1044016" y="273088"/>
                </a:lnTo>
                <a:lnTo>
                  <a:pt x="1069983" y="321667"/>
                </a:lnTo>
                <a:lnTo>
                  <a:pt x="1091114" y="372681"/>
                </a:lnTo>
                <a:lnTo>
                  <a:pt x="1107103" y="425392"/>
                </a:lnTo>
                <a:lnTo>
                  <a:pt x="1117875" y="479548"/>
                </a:lnTo>
                <a:lnTo>
                  <a:pt x="1123275" y="534366"/>
                </a:lnTo>
                <a:lnTo>
                  <a:pt x="1123949" y="561974"/>
                </a:lnTo>
                <a:lnTo>
                  <a:pt x="1123275" y="589583"/>
                </a:lnTo>
                <a:lnTo>
                  <a:pt x="1117875" y="644401"/>
                </a:lnTo>
                <a:lnTo>
                  <a:pt x="1107103" y="698557"/>
                </a:lnTo>
                <a:lnTo>
                  <a:pt x="1091114" y="751268"/>
                </a:lnTo>
                <a:lnTo>
                  <a:pt x="1069983" y="802281"/>
                </a:lnTo>
                <a:lnTo>
                  <a:pt x="1044016" y="850861"/>
                </a:lnTo>
                <a:lnTo>
                  <a:pt x="1013339" y="896772"/>
                </a:lnTo>
                <a:lnTo>
                  <a:pt x="978396" y="939351"/>
                </a:lnTo>
                <a:lnTo>
                  <a:pt x="939351" y="978396"/>
                </a:lnTo>
                <a:lnTo>
                  <a:pt x="896772" y="1013339"/>
                </a:lnTo>
                <a:lnTo>
                  <a:pt x="850861" y="1044016"/>
                </a:lnTo>
                <a:lnTo>
                  <a:pt x="802281" y="1069983"/>
                </a:lnTo>
                <a:lnTo>
                  <a:pt x="751268" y="1091114"/>
                </a:lnTo>
                <a:lnTo>
                  <a:pt x="698557" y="1107103"/>
                </a:lnTo>
                <a:lnTo>
                  <a:pt x="644401" y="1117875"/>
                </a:lnTo>
                <a:lnTo>
                  <a:pt x="589583" y="1123275"/>
                </a:lnTo>
                <a:lnTo>
                  <a:pt x="561974" y="112394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11">
            <a:extLst>
              <a:ext uri="{FF2B5EF4-FFF2-40B4-BE49-F238E27FC236}">
                <a16:creationId xmlns:a16="http://schemas.microsoft.com/office/drawing/2014/main" id="{A886A675-D306-473B-901B-354998D36650}"/>
              </a:ext>
            </a:extLst>
          </p:cNvPr>
          <p:cNvSpPr txBox="1"/>
          <p:nvPr/>
        </p:nvSpPr>
        <p:spPr>
          <a:xfrm>
            <a:off x="10691923" y="6829239"/>
            <a:ext cx="278130" cy="63863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</a:t>
            </a:r>
            <a:endParaRPr kumimoji="0" sz="4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3632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:a16="http://schemas.microsoft.com/office/drawing/2014/main" id="{575524BD-07C9-4D35-BE3E-E15DFF46C44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A024BCD3-6918-4A65-A9F3-75D8D68D50F2}"/>
              </a:ext>
            </a:extLst>
          </p:cNvPr>
          <p:cNvSpPr/>
          <p:nvPr/>
        </p:nvSpPr>
        <p:spPr>
          <a:xfrm>
            <a:off x="0" y="2362200"/>
            <a:ext cx="18288000" cy="5553075"/>
          </a:xfrm>
          <a:custGeom>
            <a:avLst/>
            <a:gdLst/>
            <a:ahLst/>
            <a:cxnLst/>
            <a:rect l="l" t="t" r="r" b="b"/>
            <a:pathLst>
              <a:path w="18288000" h="5553075">
                <a:moveTo>
                  <a:pt x="0" y="0"/>
                </a:moveTo>
                <a:lnTo>
                  <a:pt x="18287999" y="0"/>
                </a:lnTo>
                <a:lnTo>
                  <a:pt x="18287999" y="5553074"/>
                </a:lnTo>
                <a:lnTo>
                  <a:pt x="0" y="555307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E190F0BC-9CE2-445A-B577-E07A9A0DF603}"/>
              </a:ext>
            </a:extLst>
          </p:cNvPr>
          <p:cNvSpPr txBox="1"/>
          <p:nvPr/>
        </p:nvSpPr>
        <p:spPr>
          <a:xfrm>
            <a:off x="3753780" y="5143500"/>
            <a:ext cx="10893425" cy="3061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C902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Follow us: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E7C902"/>
                </a:solidFill>
                <a:latin typeface="Century Gothic" panose="020B0502020202020204" pitchFamily="34" charset="0"/>
                <a:cs typeface="Arial"/>
              </a:rPr>
              <a:t>Twitter: /fmcs_usa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C902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Facebook: /fmcs.usa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E7C902"/>
                </a:solidFill>
                <a:latin typeface="Century Gothic" panose="020B0502020202020204" pitchFamily="34" charset="0"/>
                <a:cs typeface="Arial"/>
              </a:rPr>
              <a:t>YouTube: /fmcsinfo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C902"/>
              </a:solidFill>
              <a:effectLst/>
              <a:uLnTx/>
              <a:uFillTx/>
              <a:latin typeface="Century Gothic" panose="020B0502020202020204" pitchFamily="34" charset="0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1200" cap="none" spc="0" normalizeH="0" baseline="0" noProof="0" dirty="0">
              <a:ln>
                <a:noFill/>
              </a:ln>
              <a:solidFill>
                <a:srgbClr val="E7C902"/>
              </a:solidFill>
              <a:effectLst/>
              <a:uLnTx/>
              <a:uFillTx/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EDC303F1-D34C-480A-8F9D-57E22B492D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64425" y="2369767"/>
            <a:ext cx="13944600" cy="2697533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1396365" marR="5080" indent="-1384300" algn="ctr">
              <a:lnSpc>
                <a:spcPts val="9900"/>
              </a:lnSpc>
              <a:spcBef>
                <a:spcPts val="1235"/>
              </a:spcBef>
            </a:pPr>
            <a:r>
              <a:rPr lang="en-US" spc="-110" dirty="0">
                <a:solidFill>
                  <a:srgbClr val="E7C902"/>
                </a:solidFill>
              </a:rPr>
              <a:t>For more information:</a:t>
            </a:r>
            <a:br>
              <a:rPr lang="en-US" spc="-110" dirty="0">
                <a:solidFill>
                  <a:srgbClr val="E7C902"/>
                </a:solidFill>
              </a:rPr>
            </a:br>
            <a:r>
              <a:rPr lang="en-US" spc="-110" dirty="0">
                <a:solidFill>
                  <a:srgbClr val="E7C902"/>
                </a:solidFill>
              </a:rPr>
              <a:t>www.fmcs.gov</a:t>
            </a:r>
            <a:endParaRPr spc="-215" dirty="0">
              <a:solidFill>
                <a:srgbClr val="E7C902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5C96C3-C0FC-4192-A03A-847D0B793804}"/>
              </a:ext>
            </a:extLst>
          </p:cNvPr>
          <p:cNvGrpSpPr/>
          <p:nvPr/>
        </p:nvGrpSpPr>
        <p:grpSpPr>
          <a:xfrm>
            <a:off x="-16725" y="7727950"/>
            <a:ext cx="13493505" cy="234950"/>
            <a:chOff x="0" y="9525000"/>
            <a:chExt cx="13411200" cy="4191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9F68E38-C3BC-483F-BD5E-7DC3FA9C6744}"/>
                </a:ext>
              </a:extLst>
            </p:cNvPr>
            <p:cNvSpPr/>
            <p:nvPr/>
          </p:nvSpPr>
          <p:spPr>
            <a:xfrm>
              <a:off x="0" y="9525000"/>
              <a:ext cx="2743195" cy="419100"/>
            </a:xfrm>
            <a:prstGeom prst="rect">
              <a:avLst/>
            </a:prstGeom>
            <a:solidFill>
              <a:srgbClr val="367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BAE88B-6161-4CDD-AC1E-2BC53D7F706B}"/>
                </a:ext>
              </a:extLst>
            </p:cNvPr>
            <p:cNvSpPr/>
            <p:nvPr/>
          </p:nvSpPr>
          <p:spPr>
            <a:xfrm>
              <a:off x="10668005" y="9525000"/>
              <a:ext cx="2743195" cy="419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B11DF8F-AEA6-4475-AF7F-F3EA95E53572}"/>
                </a:ext>
              </a:extLst>
            </p:cNvPr>
            <p:cNvSpPr/>
            <p:nvPr/>
          </p:nvSpPr>
          <p:spPr>
            <a:xfrm>
              <a:off x="2599374" y="9525000"/>
              <a:ext cx="2743195" cy="4191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6D52017-58C1-4DB4-89DD-FEEFC41A9441}"/>
                </a:ext>
              </a:extLst>
            </p:cNvPr>
            <p:cNvSpPr/>
            <p:nvPr/>
          </p:nvSpPr>
          <p:spPr>
            <a:xfrm>
              <a:off x="7924800" y="9525000"/>
              <a:ext cx="2743195" cy="4191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28E8090-3D00-46ED-868D-A93B51144821}"/>
                </a:ext>
              </a:extLst>
            </p:cNvPr>
            <p:cNvSpPr/>
            <p:nvPr/>
          </p:nvSpPr>
          <p:spPr>
            <a:xfrm>
              <a:off x="5198747" y="9525000"/>
              <a:ext cx="2743195" cy="419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5EB0B12-50AC-4299-939D-76BFA4CBF09D}"/>
              </a:ext>
            </a:extLst>
          </p:cNvPr>
          <p:cNvGrpSpPr/>
          <p:nvPr/>
        </p:nvGrpSpPr>
        <p:grpSpPr>
          <a:xfrm>
            <a:off x="13476780" y="7727950"/>
            <a:ext cx="4811220" cy="244474"/>
            <a:chOff x="0" y="9525000"/>
            <a:chExt cx="5342569" cy="4191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4DF66DF-0E85-44CD-A596-14BE06EA105A}"/>
                </a:ext>
              </a:extLst>
            </p:cNvPr>
            <p:cNvSpPr/>
            <p:nvPr/>
          </p:nvSpPr>
          <p:spPr>
            <a:xfrm>
              <a:off x="0" y="9525000"/>
              <a:ext cx="2743195" cy="419100"/>
            </a:xfrm>
            <a:prstGeom prst="rect">
              <a:avLst/>
            </a:prstGeom>
            <a:solidFill>
              <a:srgbClr val="367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D4BB63A-9296-4AC2-A311-6D7D01DEEC64}"/>
                </a:ext>
              </a:extLst>
            </p:cNvPr>
            <p:cNvSpPr/>
            <p:nvPr/>
          </p:nvSpPr>
          <p:spPr>
            <a:xfrm>
              <a:off x="2599374" y="9525000"/>
              <a:ext cx="2743195" cy="4191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Picture 3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7EF3A7E-2EE5-46EA-BC91-FC41426BC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85" y="9368794"/>
            <a:ext cx="3989481" cy="63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80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:a16="http://schemas.microsoft.com/office/drawing/2014/main" id="{575524BD-07C9-4D35-BE3E-E15DFF46C44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A6A394D0-EB11-455F-85B4-F24928BE348D}"/>
              </a:ext>
            </a:extLst>
          </p:cNvPr>
          <p:cNvSpPr/>
          <p:nvPr/>
        </p:nvSpPr>
        <p:spPr>
          <a:xfrm>
            <a:off x="0" y="2362200"/>
            <a:ext cx="18288000" cy="5553075"/>
          </a:xfrm>
          <a:custGeom>
            <a:avLst/>
            <a:gdLst/>
            <a:ahLst/>
            <a:cxnLst/>
            <a:rect l="l" t="t" r="r" b="b"/>
            <a:pathLst>
              <a:path w="18288000" h="5553075">
                <a:moveTo>
                  <a:pt x="0" y="0"/>
                </a:moveTo>
                <a:lnTo>
                  <a:pt x="18287999" y="0"/>
                </a:lnTo>
                <a:lnTo>
                  <a:pt x="18287999" y="5553074"/>
                </a:lnTo>
                <a:lnTo>
                  <a:pt x="0" y="555307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57FE0C8E-9291-4798-8A0E-658AF4EF4310}"/>
              </a:ext>
            </a:extLst>
          </p:cNvPr>
          <p:cNvSpPr txBox="1"/>
          <p:nvPr/>
        </p:nvSpPr>
        <p:spPr>
          <a:xfrm>
            <a:off x="3691183" y="5515498"/>
            <a:ext cx="10893425" cy="9996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FMCS </a:t>
            </a:r>
            <a:r>
              <a:rPr kumimoji="0" lang="en-US" sz="2800" b="1" i="0" u="none" strike="noStrike" kern="1200" cap="none" spc="130" normalizeH="0" baseline="0" noProof="0" dirty="0">
                <a:ln>
                  <a:noFill/>
                </a:ln>
                <a:solidFill>
                  <a:srgbClr val="33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250 E Street, SW </a:t>
            </a:r>
            <a:r>
              <a:rPr kumimoji="0" lang="en-US" sz="2800" b="1" i="0" u="none" strike="noStrike" kern="1200" cap="none" spc="130" normalizeH="0" baseline="0" noProof="0" dirty="0">
                <a:ln>
                  <a:noFill/>
                </a:ln>
                <a:solidFill>
                  <a:srgbClr val="33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Washington, DC </a:t>
            </a:r>
            <a:r>
              <a:rPr kumimoji="0" lang="en-US" sz="2800" b="1" i="0" u="none" strike="noStrike" kern="1200" cap="none" spc="130" normalizeH="0" baseline="0" noProof="0" dirty="0">
                <a:ln>
                  <a:noFill/>
                </a:ln>
                <a:solidFill>
                  <a:srgbClr val="3371C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20427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018B5D61-93D5-4C56-BCE3-EE87080D7D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38800" y="2933700"/>
            <a:ext cx="7804598" cy="1427955"/>
          </a:xfrm>
          <a:prstGeom prst="rect">
            <a:avLst/>
          </a:prstGeom>
        </p:spPr>
        <p:txBody>
          <a:bodyPr vert="horz" wrap="square" lIns="0" tIns="156845" rIns="0" bIns="0" rtlCol="0">
            <a:spAutoFit/>
          </a:bodyPr>
          <a:lstStyle/>
          <a:p>
            <a:pPr marL="1396365" marR="5080" indent="-1384300">
              <a:lnSpc>
                <a:spcPts val="9900"/>
              </a:lnSpc>
              <a:spcBef>
                <a:spcPts val="1235"/>
              </a:spcBef>
            </a:pPr>
            <a:r>
              <a:rPr lang="en-US" spc="-110" dirty="0">
                <a:solidFill>
                  <a:srgbClr val="E7C902"/>
                </a:solidFill>
              </a:rPr>
              <a:t>THANK YOU.</a:t>
            </a:r>
            <a:endParaRPr spc="-215" dirty="0">
              <a:solidFill>
                <a:srgbClr val="E7C902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DB49C6-4837-49E2-81D4-7C812FF3DFB6}"/>
              </a:ext>
            </a:extLst>
          </p:cNvPr>
          <p:cNvGrpSpPr/>
          <p:nvPr/>
        </p:nvGrpSpPr>
        <p:grpSpPr>
          <a:xfrm>
            <a:off x="-16725" y="7727950"/>
            <a:ext cx="13493505" cy="234950"/>
            <a:chOff x="0" y="9525000"/>
            <a:chExt cx="13411200" cy="4191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BAA5105-7327-4B72-A967-19546F3FC1DF}"/>
                </a:ext>
              </a:extLst>
            </p:cNvPr>
            <p:cNvSpPr/>
            <p:nvPr/>
          </p:nvSpPr>
          <p:spPr>
            <a:xfrm>
              <a:off x="0" y="9525000"/>
              <a:ext cx="2743195" cy="419100"/>
            </a:xfrm>
            <a:prstGeom prst="rect">
              <a:avLst/>
            </a:prstGeom>
            <a:solidFill>
              <a:srgbClr val="367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C0C4F2-6EFD-4E5E-BD1B-5C90AF58B9B7}"/>
                </a:ext>
              </a:extLst>
            </p:cNvPr>
            <p:cNvSpPr/>
            <p:nvPr/>
          </p:nvSpPr>
          <p:spPr>
            <a:xfrm>
              <a:off x="10668005" y="9525000"/>
              <a:ext cx="2743195" cy="419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BFF89F3-7442-4B06-BB7A-80D992C8306F}"/>
                </a:ext>
              </a:extLst>
            </p:cNvPr>
            <p:cNvSpPr/>
            <p:nvPr/>
          </p:nvSpPr>
          <p:spPr>
            <a:xfrm>
              <a:off x="2599374" y="9525000"/>
              <a:ext cx="2743195" cy="4191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A573F62-3581-4C97-95DB-0DE16D21B102}"/>
                </a:ext>
              </a:extLst>
            </p:cNvPr>
            <p:cNvSpPr/>
            <p:nvPr/>
          </p:nvSpPr>
          <p:spPr>
            <a:xfrm>
              <a:off x="7924800" y="9525000"/>
              <a:ext cx="2743195" cy="4191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15C1C7A-7F26-4E21-9B1A-522FA30E7C66}"/>
                </a:ext>
              </a:extLst>
            </p:cNvPr>
            <p:cNvSpPr/>
            <p:nvPr/>
          </p:nvSpPr>
          <p:spPr>
            <a:xfrm>
              <a:off x="5198747" y="9525000"/>
              <a:ext cx="2743195" cy="419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BAA0524-4416-4F64-ACDF-A97E6FB7D8A4}"/>
              </a:ext>
            </a:extLst>
          </p:cNvPr>
          <p:cNvGrpSpPr/>
          <p:nvPr/>
        </p:nvGrpSpPr>
        <p:grpSpPr>
          <a:xfrm>
            <a:off x="13476780" y="7727950"/>
            <a:ext cx="4811220" cy="244474"/>
            <a:chOff x="0" y="9525000"/>
            <a:chExt cx="5342569" cy="4191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DE575E7-3CC8-412F-908E-EC1267EF563D}"/>
                </a:ext>
              </a:extLst>
            </p:cNvPr>
            <p:cNvSpPr/>
            <p:nvPr/>
          </p:nvSpPr>
          <p:spPr>
            <a:xfrm>
              <a:off x="0" y="9525000"/>
              <a:ext cx="2743195" cy="419100"/>
            </a:xfrm>
            <a:prstGeom prst="rect">
              <a:avLst/>
            </a:prstGeom>
            <a:solidFill>
              <a:srgbClr val="367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AE22979-000A-4B7A-8A8E-8827E0083DCB}"/>
                </a:ext>
              </a:extLst>
            </p:cNvPr>
            <p:cNvSpPr/>
            <p:nvPr/>
          </p:nvSpPr>
          <p:spPr>
            <a:xfrm>
              <a:off x="2599374" y="9525000"/>
              <a:ext cx="2743195" cy="4191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4" name="Picture 4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6E3A396-BDD4-42FB-A7CC-0090104A9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85" y="9368794"/>
            <a:ext cx="3989481" cy="63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26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28061" y="1462963"/>
            <a:ext cx="7670800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Promote sound and stable labor-management relations;</a:t>
            </a:r>
          </a:p>
        </p:txBody>
      </p:sp>
      <p:sp>
        <p:nvSpPr>
          <p:cNvPr id="3" name="object 3"/>
          <p:cNvSpPr/>
          <p:nvPr/>
        </p:nvSpPr>
        <p:spPr>
          <a:xfrm>
            <a:off x="9067800" y="1504950"/>
            <a:ext cx="1123950" cy="1123950"/>
          </a:xfrm>
          <a:custGeom>
            <a:avLst/>
            <a:gdLst/>
            <a:ahLst/>
            <a:cxnLst/>
            <a:rect l="l" t="t" r="r" b="b"/>
            <a:pathLst>
              <a:path w="1123950" h="1123950">
                <a:moveTo>
                  <a:pt x="561974" y="1123949"/>
                </a:moveTo>
                <a:lnTo>
                  <a:pt x="506891" y="1121250"/>
                </a:lnTo>
                <a:lnTo>
                  <a:pt x="452338" y="1113151"/>
                </a:lnTo>
                <a:lnTo>
                  <a:pt x="398840" y="1099758"/>
                </a:lnTo>
                <a:lnTo>
                  <a:pt x="346916" y="1081172"/>
                </a:lnTo>
                <a:lnTo>
                  <a:pt x="297058" y="1057598"/>
                </a:lnTo>
                <a:lnTo>
                  <a:pt x="249757" y="1029239"/>
                </a:lnTo>
                <a:lnTo>
                  <a:pt x="205457" y="996392"/>
                </a:lnTo>
                <a:lnTo>
                  <a:pt x="164598" y="959351"/>
                </a:lnTo>
                <a:lnTo>
                  <a:pt x="127557" y="918491"/>
                </a:lnTo>
                <a:lnTo>
                  <a:pt x="94709" y="874192"/>
                </a:lnTo>
                <a:lnTo>
                  <a:pt x="66351" y="826891"/>
                </a:lnTo>
                <a:lnTo>
                  <a:pt x="42777" y="777033"/>
                </a:lnTo>
                <a:lnTo>
                  <a:pt x="24192" y="725109"/>
                </a:lnTo>
                <a:lnTo>
                  <a:pt x="10798" y="671611"/>
                </a:lnTo>
                <a:lnTo>
                  <a:pt x="2699" y="617058"/>
                </a:lnTo>
                <a:lnTo>
                  <a:pt x="0" y="561974"/>
                </a:lnTo>
                <a:lnTo>
                  <a:pt x="674" y="534366"/>
                </a:lnTo>
                <a:lnTo>
                  <a:pt x="6073" y="479548"/>
                </a:lnTo>
                <a:lnTo>
                  <a:pt x="16846" y="425392"/>
                </a:lnTo>
                <a:lnTo>
                  <a:pt x="32836" y="372681"/>
                </a:lnTo>
                <a:lnTo>
                  <a:pt x="53966" y="321667"/>
                </a:lnTo>
                <a:lnTo>
                  <a:pt x="79932" y="273088"/>
                </a:lnTo>
                <a:lnTo>
                  <a:pt x="110609" y="227177"/>
                </a:lnTo>
                <a:lnTo>
                  <a:pt x="145553" y="184597"/>
                </a:lnTo>
                <a:lnTo>
                  <a:pt x="184597" y="145553"/>
                </a:lnTo>
                <a:lnTo>
                  <a:pt x="227177" y="110609"/>
                </a:lnTo>
                <a:lnTo>
                  <a:pt x="273088" y="79932"/>
                </a:lnTo>
                <a:lnTo>
                  <a:pt x="321667" y="53966"/>
                </a:lnTo>
                <a:lnTo>
                  <a:pt x="372681" y="32836"/>
                </a:lnTo>
                <a:lnTo>
                  <a:pt x="425392" y="16846"/>
                </a:lnTo>
                <a:lnTo>
                  <a:pt x="479548" y="6073"/>
                </a:lnTo>
                <a:lnTo>
                  <a:pt x="534366" y="674"/>
                </a:lnTo>
                <a:lnTo>
                  <a:pt x="561974" y="0"/>
                </a:lnTo>
                <a:lnTo>
                  <a:pt x="589583" y="674"/>
                </a:lnTo>
                <a:lnTo>
                  <a:pt x="644401" y="6073"/>
                </a:lnTo>
                <a:lnTo>
                  <a:pt x="698557" y="16846"/>
                </a:lnTo>
                <a:lnTo>
                  <a:pt x="751268" y="32836"/>
                </a:lnTo>
                <a:lnTo>
                  <a:pt x="802281" y="53966"/>
                </a:lnTo>
                <a:lnTo>
                  <a:pt x="850861" y="79932"/>
                </a:lnTo>
                <a:lnTo>
                  <a:pt x="896772" y="110609"/>
                </a:lnTo>
                <a:lnTo>
                  <a:pt x="939351" y="145553"/>
                </a:lnTo>
                <a:lnTo>
                  <a:pt x="978396" y="184597"/>
                </a:lnTo>
                <a:lnTo>
                  <a:pt x="1013339" y="227177"/>
                </a:lnTo>
                <a:lnTo>
                  <a:pt x="1044016" y="273088"/>
                </a:lnTo>
                <a:lnTo>
                  <a:pt x="1069983" y="321667"/>
                </a:lnTo>
                <a:lnTo>
                  <a:pt x="1091114" y="372681"/>
                </a:lnTo>
                <a:lnTo>
                  <a:pt x="1107103" y="425392"/>
                </a:lnTo>
                <a:lnTo>
                  <a:pt x="1117875" y="479548"/>
                </a:lnTo>
                <a:lnTo>
                  <a:pt x="1123275" y="534366"/>
                </a:lnTo>
                <a:lnTo>
                  <a:pt x="1123949" y="561974"/>
                </a:lnTo>
                <a:lnTo>
                  <a:pt x="1123275" y="589583"/>
                </a:lnTo>
                <a:lnTo>
                  <a:pt x="1117875" y="644401"/>
                </a:lnTo>
                <a:lnTo>
                  <a:pt x="1107103" y="698557"/>
                </a:lnTo>
                <a:lnTo>
                  <a:pt x="1091114" y="751268"/>
                </a:lnTo>
                <a:lnTo>
                  <a:pt x="1069983" y="802281"/>
                </a:lnTo>
                <a:lnTo>
                  <a:pt x="1044016" y="850861"/>
                </a:lnTo>
                <a:lnTo>
                  <a:pt x="1013339" y="896772"/>
                </a:lnTo>
                <a:lnTo>
                  <a:pt x="978396" y="939351"/>
                </a:lnTo>
                <a:lnTo>
                  <a:pt x="939351" y="978396"/>
                </a:lnTo>
                <a:lnTo>
                  <a:pt x="896772" y="1013339"/>
                </a:lnTo>
                <a:lnTo>
                  <a:pt x="850861" y="1044016"/>
                </a:lnTo>
                <a:lnTo>
                  <a:pt x="802281" y="1069983"/>
                </a:lnTo>
                <a:lnTo>
                  <a:pt x="751268" y="1091114"/>
                </a:lnTo>
                <a:lnTo>
                  <a:pt x="698557" y="1107103"/>
                </a:lnTo>
                <a:lnTo>
                  <a:pt x="644401" y="1117875"/>
                </a:lnTo>
                <a:lnTo>
                  <a:pt x="589583" y="1123275"/>
                </a:lnTo>
                <a:lnTo>
                  <a:pt x="561974" y="112394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9533081" y="1725295"/>
            <a:ext cx="223520" cy="646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50" b="1" spc="-470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405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70243" y="3958749"/>
            <a:ext cx="733742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Prevent or minimize work stoppages;</a:t>
            </a:r>
          </a:p>
        </p:txBody>
      </p:sp>
      <p:sp>
        <p:nvSpPr>
          <p:cNvPr id="7" name="object 7"/>
          <p:cNvSpPr/>
          <p:nvPr/>
        </p:nvSpPr>
        <p:spPr>
          <a:xfrm>
            <a:off x="9067800" y="3667502"/>
            <a:ext cx="1123950" cy="1123950"/>
          </a:xfrm>
          <a:custGeom>
            <a:avLst/>
            <a:gdLst/>
            <a:ahLst/>
            <a:cxnLst/>
            <a:rect l="l" t="t" r="r" b="b"/>
            <a:pathLst>
              <a:path w="1123950" h="1123950">
                <a:moveTo>
                  <a:pt x="561974" y="1123949"/>
                </a:moveTo>
                <a:lnTo>
                  <a:pt x="506891" y="1121250"/>
                </a:lnTo>
                <a:lnTo>
                  <a:pt x="452338" y="1113151"/>
                </a:lnTo>
                <a:lnTo>
                  <a:pt x="398840" y="1099758"/>
                </a:lnTo>
                <a:lnTo>
                  <a:pt x="346916" y="1081172"/>
                </a:lnTo>
                <a:lnTo>
                  <a:pt x="297058" y="1057598"/>
                </a:lnTo>
                <a:lnTo>
                  <a:pt x="249757" y="1029239"/>
                </a:lnTo>
                <a:lnTo>
                  <a:pt x="205457" y="996392"/>
                </a:lnTo>
                <a:lnTo>
                  <a:pt x="164598" y="959351"/>
                </a:lnTo>
                <a:lnTo>
                  <a:pt x="127557" y="918491"/>
                </a:lnTo>
                <a:lnTo>
                  <a:pt x="94709" y="874192"/>
                </a:lnTo>
                <a:lnTo>
                  <a:pt x="66351" y="826891"/>
                </a:lnTo>
                <a:lnTo>
                  <a:pt x="42777" y="777033"/>
                </a:lnTo>
                <a:lnTo>
                  <a:pt x="24192" y="725109"/>
                </a:lnTo>
                <a:lnTo>
                  <a:pt x="10798" y="671611"/>
                </a:lnTo>
                <a:lnTo>
                  <a:pt x="2699" y="617058"/>
                </a:lnTo>
                <a:lnTo>
                  <a:pt x="0" y="561974"/>
                </a:lnTo>
                <a:lnTo>
                  <a:pt x="674" y="534366"/>
                </a:lnTo>
                <a:lnTo>
                  <a:pt x="6073" y="479548"/>
                </a:lnTo>
                <a:lnTo>
                  <a:pt x="16846" y="425392"/>
                </a:lnTo>
                <a:lnTo>
                  <a:pt x="32836" y="372681"/>
                </a:lnTo>
                <a:lnTo>
                  <a:pt x="53966" y="321667"/>
                </a:lnTo>
                <a:lnTo>
                  <a:pt x="79932" y="273088"/>
                </a:lnTo>
                <a:lnTo>
                  <a:pt x="110609" y="227177"/>
                </a:lnTo>
                <a:lnTo>
                  <a:pt x="145553" y="184597"/>
                </a:lnTo>
                <a:lnTo>
                  <a:pt x="184597" y="145553"/>
                </a:lnTo>
                <a:lnTo>
                  <a:pt x="227177" y="110609"/>
                </a:lnTo>
                <a:lnTo>
                  <a:pt x="273088" y="79932"/>
                </a:lnTo>
                <a:lnTo>
                  <a:pt x="321667" y="53966"/>
                </a:lnTo>
                <a:lnTo>
                  <a:pt x="372681" y="32836"/>
                </a:lnTo>
                <a:lnTo>
                  <a:pt x="425392" y="16846"/>
                </a:lnTo>
                <a:lnTo>
                  <a:pt x="479548" y="6073"/>
                </a:lnTo>
                <a:lnTo>
                  <a:pt x="534366" y="674"/>
                </a:lnTo>
                <a:lnTo>
                  <a:pt x="561974" y="0"/>
                </a:lnTo>
                <a:lnTo>
                  <a:pt x="589583" y="674"/>
                </a:lnTo>
                <a:lnTo>
                  <a:pt x="644401" y="6073"/>
                </a:lnTo>
                <a:lnTo>
                  <a:pt x="698557" y="16846"/>
                </a:lnTo>
                <a:lnTo>
                  <a:pt x="751268" y="32836"/>
                </a:lnTo>
                <a:lnTo>
                  <a:pt x="802281" y="53966"/>
                </a:lnTo>
                <a:lnTo>
                  <a:pt x="850861" y="79932"/>
                </a:lnTo>
                <a:lnTo>
                  <a:pt x="896772" y="110609"/>
                </a:lnTo>
                <a:lnTo>
                  <a:pt x="939351" y="145553"/>
                </a:lnTo>
                <a:lnTo>
                  <a:pt x="978396" y="184597"/>
                </a:lnTo>
                <a:lnTo>
                  <a:pt x="1013339" y="227177"/>
                </a:lnTo>
                <a:lnTo>
                  <a:pt x="1044016" y="273088"/>
                </a:lnTo>
                <a:lnTo>
                  <a:pt x="1069983" y="321667"/>
                </a:lnTo>
                <a:lnTo>
                  <a:pt x="1091114" y="372681"/>
                </a:lnTo>
                <a:lnTo>
                  <a:pt x="1107103" y="425392"/>
                </a:lnTo>
                <a:lnTo>
                  <a:pt x="1117875" y="479548"/>
                </a:lnTo>
                <a:lnTo>
                  <a:pt x="1123275" y="534366"/>
                </a:lnTo>
                <a:lnTo>
                  <a:pt x="1123949" y="561974"/>
                </a:lnTo>
                <a:lnTo>
                  <a:pt x="1123275" y="589583"/>
                </a:lnTo>
                <a:lnTo>
                  <a:pt x="1117875" y="644401"/>
                </a:lnTo>
                <a:lnTo>
                  <a:pt x="1107103" y="698557"/>
                </a:lnTo>
                <a:lnTo>
                  <a:pt x="1091114" y="751268"/>
                </a:lnTo>
                <a:lnTo>
                  <a:pt x="1069983" y="802281"/>
                </a:lnTo>
                <a:lnTo>
                  <a:pt x="1044016" y="850861"/>
                </a:lnTo>
                <a:lnTo>
                  <a:pt x="1013339" y="896772"/>
                </a:lnTo>
                <a:lnTo>
                  <a:pt x="978396" y="939351"/>
                </a:lnTo>
                <a:lnTo>
                  <a:pt x="939351" y="978396"/>
                </a:lnTo>
                <a:lnTo>
                  <a:pt x="896772" y="1013339"/>
                </a:lnTo>
                <a:lnTo>
                  <a:pt x="850861" y="1044016"/>
                </a:lnTo>
                <a:lnTo>
                  <a:pt x="802281" y="1069983"/>
                </a:lnTo>
                <a:lnTo>
                  <a:pt x="751268" y="1091114"/>
                </a:lnTo>
                <a:lnTo>
                  <a:pt x="698557" y="1107103"/>
                </a:lnTo>
                <a:lnTo>
                  <a:pt x="644401" y="1117875"/>
                </a:lnTo>
                <a:lnTo>
                  <a:pt x="589583" y="1123275"/>
                </a:lnTo>
                <a:lnTo>
                  <a:pt x="561974" y="112394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9496886" y="3887847"/>
            <a:ext cx="295910" cy="646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50" b="1" spc="100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405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08342" y="6312233"/>
            <a:ext cx="726122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Advocate collective bargaining, mediation, arbitration;</a:t>
            </a:r>
          </a:p>
        </p:txBody>
      </p:sp>
      <p:sp>
        <p:nvSpPr>
          <p:cNvPr id="10" name="object 10"/>
          <p:cNvSpPr/>
          <p:nvPr/>
        </p:nvSpPr>
        <p:spPr>
          <a:xfrm>
            <a:off x="9067800" y="6128385"/>
            <a:ext cx="1123950" cy="1123950"/>
          </a:xfrm>
          <a:custGeom>
            <a:avLst/>
            <a:gdLst/>
            <a:ahLst/>
            <a:cxnLst/>
            <a:rect l="l" t="t" r="r" b="b"/>
            <a:pathLst>
              <a:path w="1123950" h="1123950">
                <a:moveTo>
                  <a:pt x="561974" y="1123949"/>
                </a:moveTo>
                <a:lnTo>
                  <a:pt x="506891" y="1121250"/>
                </a:lnTo>
                <a:lnTo>
                  <a:pt x="452338" y="1113151"/>
                </a:lnTo>
                <a:lnTo>
                  <a:pt x="398840" y="1099758"/>
                </a:lnTo>
                <a:lnTo>
                  <a:pt x="346916" y="1081172"/>
                </a:lnTo>
                <a:lnTo>
                  <a:pt x="297058" y="1057598"/>
                </a:lnTo>
                <a:lnTo>
                  <a:pt x="249757" y="1029239"/>
                </a:lnTo>
                <a:lnTo>
                  <a:pt x="205457" y="996392"/>
                </a:lnTo>
                <a:lnTo>
                  <a:pt x="164598" y="959351"/>
                </a:lnTo>
                <a:lnTo>
                  <a:pt x="127557" y="918491"/>
                </a:lnTo>
                <a:lnTo>
                  <a:pt x="94709" y="874192"/>
                </a:lnTo>
                <a:lnTo>
                  <a:pt x="66351" y="826891"/>
                </a:lnTo>
                <a:lnTo>
                  <a:pt x="42777" y="777033"/>
                </a:lnTo>
                <a:lnTo>
                  <a:pt x="24192" y="725109"/>
                </a:lnTo>
                <a:lnTo>
                  <a:pt x="10798" y="671611"/>
                </a:lnTo>
                <a:lnTo>
                  <a:pt x="2699" y="617058"/>
                </a:lnTo>
                <a:lnTo>
                  <a:pt x="0" y="561974"/>
                </a:lnTo>
                <a:lnTo>
                  <a:pt x="674" y="534366"/>
                </a:lnTo>
                <a:lnTo>
                  <a:pt x="6073" y="479548"/>
                </a:lnTo>
                <a:lnTo>
                  <a:pt x="16846" y="425392"/>
                </a:lnTo>
                <a:lnTo>
                  <a:pt x="32836" y="372681"/>
                </a:lnTo>
                <a:lnTo>
                  <a:pt x="53966" y="321667"/>
                </a:lnTo>
                <a:lnTo>
                  <a:pt x="79932" y="273088"/>
                </a:lnTo>
                <a:lnTo>
                  <a:pt x="110609" y="227177"/>
                </a:lnTo>
                <a:lnTo>
                  <a:pt x="145553" y="184597"/>
                </a:lnTo>
                <a:lnTo>
                  <a:pt x="184597" y="145553"/>
                </a:lnTo>
                <a:lnTo>
                  <a:pt x="227177" y="110609"/>
                </a:lnTo>
                <a:lnTo>
                  <a:pt x="273088" y="79932"/>
                </a:lnTo>
                <a:lnTo>
                  <a:pt x="321667" y="53966"/>
                </a:lnTo>
                <a:lnTo>
                  <a:pt x="372681" y="32836"/>
                </a:lnTo>
                <a:lnTo>
                  <a:pt x="425392" y="16846"/>
                </a:lnTo>
                <a:lnTo>
                  <a:pt x="479548" y="6073"/>
                </a:lnTo>
                <a:lnTo>
                  <a:pt x="534366" y="674"/>
                </a:lnTo>
                <a:lnTo>
                  <a:pt x="561974" y="0"/>
                </a:lnTo>
                <a:lnTo>
                  <a:pt x="589583" y="674"/>
                </a:lnTo>
                <a:lnTo>
                  <a:pt x="644401" y="6073"/>
                </a:lnTo>
                <a:lnTo>
                  <a:pt x="698557" y="16846"/>
                </a:lnTo>
                <a:lnTo>
                  <a:pt x="751268" y="32836"/>
                </a:lnTo>
                <a:lnTo>
                  <a:pt x="802281" y="53966"/>
                </a:lnTo>
                <a:lnTo>
                  <a:pt x="850861" y="79932"/>
                </a:lnTo>
                <a:lnTo>
                  <a:pt x="896772" y="110609"/>
                </a:lnTo>
                <a:lnTo>
                  <a:pt x="939351" y="145553"/>
                </a:lnTo>
                <a:lnTo>
                  <a:pt x="978396" y="184597"/>
                </a:lnTo>
                <a:lnTo>
                  <a:pt x="1013339" y="227177"/>
                </a:lnTo>
                <a:lnTo>
                  <a:pt x="1044016" y="273088"/>
                </a:lnTo>
                <a:lnTo>
                  <a:pt x="1069983" y="321667"/>
                </a:lnTo>
                <a:lnTo>
                  <a:pt x="1091114" y="372681"/>
                </a:lnTo>
                <a:lnTo>
                  <a:pt x="1107103" y="425392"/>
                </a:lnTo>
                <a:lnTo>
                  <a:pt x="1117875" y="479548"/>
                </a:lnTo>
                <a:lnTo>
                  <a:pt x="1123275" y="534366"/>
                </a:lnTo>
                <a:lnTo>
                  <a:pt x="1123949" y="561974"/>
                </a:lnTo>
                <a:lnTo>
                  <a:pt x="1123275" y="589583"/>
                </a:lnTo>
                <a:lnTo>
                  <a:pt x="1117875" y="644401"/>
                </a:lnTo>
                <a:lnTo>
                  <a:pt x="1107103" y="698557"/>
                </a:lnTo>
                <a:lnTo>
                  <a:pt x="1091114" y="751268"/>
                </a:lnTo>
                <a:lnTo>
                  <a:pt x="1069983" y="802281"/>
                </a:lnTo>
                <a:lnTo>
                  <a:pt x="1044016" y="850861"/>
                </a:lnTo>
                <a:lnTo>
                  <a:pt x="1013339" y="896772"/>
                </a:lnTo>
                <a:lnTo>
                  <a:pt x="978396" y="939351"/>
                </a:lnTo>
                <a:lnTo>
                  <a:pt x="939351" y="978396"/>
                </a:lnTo>
                <a:lnTo>
                  <a:pt x="896772" y="1013339"/>
                </a:lnTo>
                <a:lnTo>
                  <a:pt x="850861" y="1044016"/>
                </a:lnTo>
                <a:lnTo>
                  <a:pt x="802281" y="1069983"/>
                </a:lnTo>
                <a:lnTo>
                  <a:pt x="751268" y="1091114"/>
                </a:lnTo>
                <a:lnTo>
                  <a:pt x="698557" y="1107103"/>
                </a:lnTo>
                <a:lnTo>
                  <a:pt x="644401" y="1117875"/>
                </a:lnTo>
                <a:lnTo>
                  <a:pt x="589583" y="1123275"/>
                </a:lnTo>
                <a:lnTo>
                  <a:pt x="561974" y="112394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9505776" y="6376035"/>
            <a:ext cx="278130" cy="646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5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sz="4050" dirty="0">
              <a:latin typeface="Times New Roman"/>
              <a:cs typeface="Times New Roman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3A7E66-CC97-4A44-961E-4B97023F8938}"/>
              </a:ext>
            </a:extLst>
          </p:cNvPr>
          <p:cNvGrpSpPr/>
          <p:nvPr/>
        </p:nvGrpSpPr>
        <p:grpSpPr>
          <a:xfrm>
            <a:off x="0" y="9525000"/>
            <a:ext cx="13411200" cy="419100"/>
            <a:chOff x="0" y="9525000"/>
            <a:chExt cx="13411200" cy="4191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E69660-9979-4FCA-B236-86B2315E6FEF}"/>
                </a:ext>
              </a:extLst>
            </p:cNvPr>
            <p:cNvSpPr/>
            <p:nvPr/>
          </p:nvSpPr>
          <p:spPr>
            <a:xfrm>
              <a:off x="0" y="9525000"/>
              <a:ext cx="2743195" cy="419100"/>
            </a:xfrm>
            <a:prstGeom prst="rect">
              <a:avLst/>
            </a:prstGeom>
            <a:solidFill>
              <a:srgbClr val="367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B6D7B7-C1CA-4B0E-9868-A7D97DE02EBB}"/>
                </a:ext>
              </a:extLst>
            </p:cNvPr>
            <p:cNvSpPr/>
            <p:nvPr/>
          </p:nvSpPr>
          <p:spPr>
            <a:xfrm>
              <a:off x="10668005" y="9525000"/>
              <a:ext cx="2743195" cy="419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7CC908-26DB-4110-956E-AB67351F15FE}"/>
                </a:ext>
              </a:extLst>
            </p:cNvPr>
            <p:cNvSpPr/>
            <p:nvPr/>
          </p:nvSpPr>
          <p:spPr>
            <a:xfrm>
              <a:off x="2599374" y="9525000"/>
              <a:ext cx="2743195" cy="4191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9CDC32-3B8D-4D45-9976-9D0F9A653C62}"/>
                </a:ext>
              </a:extLst>
            </p:cNvPr>
            <p:cNvSpPr/>
            <p:nvPr/>
          </p:nvSpPr>
          <p:spPr>
            <a:xfrm>
              <a:off x="7924800" y="9525000"/>
              <a:ext cx="2743195" cy="4191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6A0327-0DA8-4757-A6E9-0C95B63C6D59}"/>
                </a:ext>
              </a:extLst>
            </p:cNvPr>
            <p:cNvSpPr/>
            <p:nvPr/>
          </p:nvSpPr>
          <p:spPr>
            <a:xfrm>
              <a:off x="5198747" y="9525000"/>
              <a:ext cx="2743195" cy="419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CAEFBB2-373D-4D77-83B3-7A4F78E5A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85" y="9368794"/>
            <a:ext cx="3989481" cy="639516"/>
          </a:xfrm>
          <a:prstGeom prst="rect">
            <a:avLst/>
          </a:prstGeom>
        </p:spPr>
      </p:pic>
      <p:sp>
        <p:nvSpPr>
          <p:cNvPr id="22" name="object 5">
            <a:extLst>
              <a:ext uri="{FF2B5EF4-FFF2-40B4-BE49-F238E27FC236}">
                <a16:creationId xmlns:a16="http://schemas.microsoft.com/office/drawing/2014/main" id="{DAAF6D02-D188-4A1E-B66E-55662C9D6CB3}"/>
              </a:ext>
            </a:extLst>
          </p:cNvPr>
          <p:cNvSpPr txBox="1">
            <a:spLocks/>
          </p:cNvSpPr>
          <p:nvPr/>
        </p:nvSpPr>
        <p:spPr>
          <a:xfrm>
            <a:off x="522514" y="340995"/>
            <a:ext cx="7162800" cy="35548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11500" kern="1200" dirty="0">
                <a:solidFill>
                  <a:schemeClr val="tx1"/>
                </a:solidFill>
              </a:rPr>
              <a:t>FMCS</a:t>
            </a:r>
            <a:br>
              <a:rPr lang="en-US" sz="11500" kern="1200" dirty="0">
                <a:solidFill>
                  <a:schemeClr val="tx1"/>
                </a:solidFill>
              </a:rPr>
            </a:br>
            <a:r>
              <a:rPr lang="en-US" sz="11500" kern="1200" dirty="0">
                <a:solidFill>
                  <a:schemeClr val="tx1"/>
                </a:solidFill>
              </a:rPr>
              <a:t>Mission...</a:t>
            </a:r>
            <a:endParaRPr lang="en-US" sz="11500" kern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33D730-C0C4-4B19-985F-529FC6A7F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14" y="4229476"/>
            <a:ext cx="6564086" cy="4923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6F0F9A-CAF8-4686-9FAC-A17577ABB3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728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28061" y="1462963"/>
            <a:ext cx="7670800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Advocate the art, science and practice of ADR;</a:t>
            </a:r>
          </a:p>
        </p:txBody>
      </p:sp>
      <p:sp>
        <p:nvSpPr>
          <p:cNvPr id="3" name="object 3"/>
          <p:cNvSpPr/>
          <p:nvPr/>
        </p:nvSpPr>
        <p:spPr>
          <a:xfrm>
            <a:off x="9067800" y="1504950"/>
            <a:ext cx="1123950" cy="1123950"/>
          </a:xfrm>
          <a:custGeom>
            <a:avLst/>
            <a:gdLst/>
            <a:ahLst/>
            <a:cxnLst/>
            <a:rect l="l" t="t" r="r" b="b"/>
            <a:pathLst>
              <a:path w="1123950" h="1123950">
                <a:moveTo>
                  <a:pt x="561974" y="1123949"/>
                </a:moveTo>
                <a:lnTo>
                  <a:pt x="506891" y="1121250"/>
                </a:lnTo>
                <a:lnTo>
                  <a:pt x="452338" y="1113151"/>
                </a:lnTo>
                <a:lnTo>
                  <a:pt x="398840" y="1099758"/>
                </a:lnTo>
                <a:lnTo>
                  <a:pt x="346916" y="1081172"/>
                </a:lnTo>
                <a:lnTo>
                  <a:pt x="297058" y="1057598"/>
                </a:lnTo>
                <a:lnTo>
                  <a:pt x="249757" y="1029239"/>
                </a:lnTo>
                <a:lnTo>
                  <a:pt x="205457" y="996392"/>
                </a:lnTo>
                <a:lnTo>
                  <a:pt x="164598" y="959351"/>
                </a:lnTo>
                <a:lnTo>
                  <a:pt x="127557" y="918491"/>
                </a:lnTo>
                <a:lnTo>
                  <a:pt x="94709" y="874192"/>
                </a:lnTo>
                <a:lnTo>
                  <a:pt x="66351" y="826891"/>
                </a:lnTo>
                <a:lnTo>
                  <a:pt x="42777" y="777033"/>
                </a:lnTo>
                <a:lnTo>
                  <a:pt x="24192" y="725109"/>
                </a:lnTo>
                <a:lnTo>
                  <a:pt x="10798" y="671611"/>
                </a:lnTo>
                <a:lnTo>
                  <a:pt x="2699" y="617058"/>
                </a:lnTo>
                <a:lnTo>
                  <a:pt x="0" y="561974"/>
                </a:lnTo>
                <a:lnTo>
                  <a:pt x="674" y="534366"/>
                </a:lnTo>
                <a:lnTo>
                  <a:pt x="6073" y="479548"/>
                </a:lnTo>
                <a:lnTo>
                  <a:pt x="16846" y="425392"/>
                </a:lnTo>
                <a:lnTo>
                  <a:pt x="32836" y="372681"/>
                </a:lnTo>
                <a:lnTo>
                  <a:pt x="53966" y="321667"/>
                </a:lnTo>
                <a:lnTo>
                  <a:pt x="79932" y="273088"/>
                </a:lnTo>
                <a:lnTo>
                  <a:pt x="110609" y="227177"/>
                </a:lnTo>
                <a:lnTo>
                  <a:pt x="145553" y="184597"/>
                </a:lnTo>
                <a:lnTo>
                  <a:pt x="184597" y="145553"/>
                </a:lnTo>
                <a:lnTo>
                  <a:pt x="227177" y="110609"/>
                </a:lnTo>
                <a:lnTo>
                  <a:pt x="273088" y="79932"/>
                </a:lnTo>
                <a:lnTo>
                  <a:pt x="321667" y="53966"/>
                </a:lnTo>
                <a:lnTo>
                  <a:pt x="372681" y="32836"/>
                </a:lnTo>
                <a:lnTo>
                  <a:pt x="425392" y="16846"/>
                </a:lnTo>
                <a:lnTo>
                  <a:pt x="479548" y="6073"/>
                </a:lnTo>
                <a:lnTo>
                  <a:pt x="534366" y="674"/>
                </a:lnTo>
                <a:lnTo>
                  <a:pt x="561974" y="0"/>
                </a:lnTo>
                <a:lnTo>
                  <a:pt x="589583" y="674"/>
                </a:lnTo>
                <a:lnTo>
                  <a:pt x="644401" y="6073"/>
                </a:lnTo>
                <a:lnTo>
                  <a:pt x="698557" y="16846"/>
                </a:lnTo>
                <a:lnTo>
                  <a:pt x="751268" y="32836"/>
                </a:lnTo>
                <a:lnTo>
                  <a:pt x="802281" y="53966"/>
                </a:lnTo>
                <a:lnTo>
                  <a:pt x="850861" y="79932"/>
                </a:lnTo>
                <a:lnTo>
                  <a:pt x="896772" y="110609"/>
                </a:lnTo>
                <a:lnTo>
                  <a:pt x="939351" y="145553"/>
                </a:lnTo>
                <a:lnTo>
                  <a:pt x="978396" y="184597"/>
                </a:lnTo>
                <a:lnTo>
                  <a:pt x="1013339" y="227177"/>
                </a:lnTo>
                <a:lnTo>
                  <a:pt x="1044016" y="273088"/>
                </a:lnTo>
                <a:lnTo>
                  <a:pt x="1069983" y="321667"/>
                </a:lnTo>
                <a:lnTo>
                  <a:pt x="1091114" y="372681"/>
                </a:lnTo>
                <a:lnTo>
                  <a:pt x="1107103" y="425392"/>
                </a:lnTo>
                <a:lnTo>
                  <a:pt x="1117875" y="479548"/>
                </a:lnTo>
                <a:lnTo>
                  <a:pt x="1123275" y="534366"/>
                </a:lnTo>
                <a:lnTo>
                  <a:pt x="1123949" y="561974"/>
                </a:lnTo>
                <a:lnTo>
                  <a:pt x="1123275" y="589583"/>
                </a:lnTo>
                <a:lnTo>
                  <a:pt x="1117875" y="644401"/>
                </a:lnTo>
                <a:lnTo>
                  <a:pt x="1107103" y="698557"/>
                </a:lnTo>
                <a:lnTo>
                  <a:pt x="1091114" y="751268"/>
                </a:lnTo>
                <a:lnTo>
                  <a:pt x="1069983" y="802281"/>
                </a:lnTo>
                <a:lnTo>
                  <a:pt x="1044016" y="850861"/>
                </a:lnTo>
                <a:lnTo>
                  <a:pt x="1013339" y="896772"/>
                </a:lnTo>
                <a:lnTo>
                  <a:pt x="978396" y="939351"/>
                </a:lnTo>
                <a:lnTo>
                  <a:pt x="939351" y="978396"/>
                </a:lnTo>
                <a:lnTo>
                  <a:pt x="896772" y="1013339"/>
                </a:lnTo>
                <a:lnTo>
                  <a:pt x="850861" y="1044016"/>
                </a:lnTo>
                <a:lnTo>
                  <a:pt x="802281" y="1069983"/>
                </a:lnTo>
                <a:lnTo>
                  <a:pt x="751268" y="1091114"/>
                </a:lnTo>
                <a:lnTo>
                  <a:pt x="698557" y="1107103"/>
                </a:lnTo>
                <a:lnTo>
                  <a:pt x="644401" y="1117875"/>
                </a:lnTo>
                <a:lnTo>
                  <a:pt x="589583" y="1123275"/>
                </a:lnTo>
                <a:lnTo>
                  <a:pt x="561974" y="112394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9533081" y="1725295"/>
            <a:ext cx="223520" cy="63863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4050" b="1" spc="-47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endParaRPr sz="405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70243" y="3958749"/>
            <a:ext cx="7337425" cy="13971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Provide conflict resolution services; </a:t>
            </a:r>
          </a:p>
          <a:p>
            <a:pPr>
              <a:spcBef>
                <a:spcPct val="50000"/>
              </a:spcBef>
              <a:spcAft>
                <a:spcPts val="1200"/>
              </a:spcAft>
              <a:buClr>
                <a:schemeClr val="tx1"/>
              </a:buClr>
              <a:tabLst>
                <a:tab pos="-914400" algn="l"/>
              </a:tabLst>
              <a:defRPr/>
            </a:pPr>
            <a:endParaRPr lang="en-US" sz="32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067800" y="3667502"/>
            <a:ext cx="1123950" cy="1123950"/>
          </a:xfrm>
          <a:custGeom>
            <a:avLst/>
            <a:gdLst/>
            <a:ahLst/>
            <a:cxnLst/>
            <a:rect l="l" t="t" r="r" b="b"/>
            <a:pathLst>
              <a:path w="1123950" h="1123950">
                <a:moveTo>
                  <a:pt x="561974" y="1123949"/>
                </a:moveTo>
                <a:lnTo>
                  <a:pt x="506891" y="1121250"/>
                </a:lnTo>
                <a:lnTo>
                  <a:pt x="452338" y="1113151"/>
                </a:lnTo>
                <a:lnTo>
                  <a:pt x="398840" y="1099758"/>
                </a:lnTo>
                <a:lnTo>
                  <a:pt x="346916" y="1081172"/>
                </a:lnTo>
                <a:lnTo>
                  <a:pt x="297058" y="1057598"/>
                </a:lnTo>
                <a:lnTo>
                  <a:pt x="249757" y="1029239"/>
                </a:lnTo>
                <a:lnTo>
                  <a:pt x="205457" y="996392"/>
                </a:lnTo>
                <a:lnTo>
                  <a:pt x="164598" y="959351"/>
                </a:lnTo>
                <a:lnTo>
                  <a:pt x="127557" y="918491"/>
                </a:lnTo>
                <a:lnTo>
                  <a:pt x="94709" y="874192"/>
                </a:lnTo>
                <a:lnTo>
                  <a:pt x="66351" y="826891"/>
                </a:lnTo>
                <a:lnTo>
                  <a:pt x="42777" y="777033"/>
                </a:lnTo>
                <a:lnTo>
                  <a:pt x="24192" y="725109"/>
                </a:lnTo>
                <a:lnTo>
                  <a:pt x="10798" y="671611"/>
                </a:lnTo>
                <a:lnTo>
                  <a:pt x="2699" y="617058"/>
                </a:lnTo>
                <a:lnTo>
                  <a:pt x="0" y="561974"/>
                </a:lnTo>
                <a:lnTo>
                  <a:pt x="674" y="534366"/>
                </a:lnTo>
                <a:lnTo>
                  <a:pt x="6073" y="479548"/>
                </a:lnTo>
                <a:lnTo>
                  <a:pt x="16846" y="425392"/>
                </a:lnTo>
                <a:lnTo>
                  <a:pt x="32836" y="372681"/>
                </a:lnTo>
                <a:lnTo>
                  <a:pt x="53966" y="321667"/>
                </a:lnTo>
                <a:lnTo>
                  <a:pt x="79932" y="273088"/>
                </a:lnTo>
                <a:lnTo>
                  <a:pt x="110609" y="227177"/>
                </a:lnTo>
                <a:lnTo>
                  <a:pt x="145553" y="184597"/>
                </a:lnTo>
                <a:lnTo>
                  <a:pt x="184597" y="145553"/>
                </a:lnTo>
                <a:lnTo>
                  <a:pt x="227177" y="110609"/>
                </a:lnTo>
                <a:lnTo>
                  <a:pt x="273088" y="79932"/>
                </a:lnTo>
                <a:lnTo>
                  <a:pt x="321667" y="53966"/>
                </a:lnTo>
                <a:lnTo>
                  <a:pt x="372681" y="32836"/>
                </a:lnTo>
                <a:lnTo>
                  <a:pt x="425392" y="16846"/>
                </a:lnTo>
                <a:lnTo>
                  <a:pt x="479548" y="6073"/>
                </a:lnTo>
                <a:lnTo>
                  <a:pt x="534366" y="674"/>
                </a:lnTo>
                <a:lnTo>
                  <a:pt x="561974" y="0"/>
                </a:lnTo>
                <a:lnTo>
                  <a:pt x="589583" y="674"/>
                </a:lnTo>
                <a:lnTo>
                  <a:pt x="644401" y="6073"/>
                </a:lnTo>
                <a:lnTo>
                  <a:pt x="698557" y="16846"/>
                </a:lnTo>
                <a:lnTo>
                  <a:pt x="751268" y="32836"/>
                </a:lnTo>
                <a:lnTo>
                  <a:pt x="802281" y="53966"/>
                </a:lnTo>
                <a:lnTo>
                  <a:pt x="850861" y="79932"/>
                </a:lnTo>
                <a:lnTo>
                  <a:pt x="896772" y="110609"/>
                </a:lnTo>
                <a:lnTo>
                  <a:pt x="939351" y="145553"/>
                </a:lnTo>
                <a:lnTo>
                  <a:pt x="978396" y="184597"/>
                </a:lnTo>
                <a:lnTo>
                  <a:pt x="1013339" y="227177"/>
                </a:lnTo>
                <a:lnTo>
                  <a:pt x="1044016" y="273088"/>
                </a:lnTo>
                <a:lnTo>
                  <a:pt x="1069983" y="321667"/>
                </a:lnTo>
                <a:lnTo>
                  <a:pt x="1091114" y="372681"/>
                </a:lnTo>
                <a:lnTo>
                  <a:pt x="1107103" y="425392"/>
                </a:lnTo>
                <a:lnTo>
                  <a:pt x="1117875" y="479548"/>
                </a:lnTo>
                <a:lnTo>
                  <a:pt x="1123275" y="534366"/>
                </a:lnTo>
                <a:lnTo>
                  <a:pt x="1123949" y="561974"/>
                </a:lnTo>
                <a:lnTo>
                  <a:pt x="1123275" y="589583"/>
                </a:lnTo>
                <a:lnTo>
                  <a:pt x="1117875" y="644401"/>
                </a:lnTo>
                <a:lnTo>
                  <a:pt x="1107103" y="698557"/>
                </a:lnTo>
                <a:lnTo>
                  <a:pt x="1091114" y="751268"/>
                </a:lnTo>
                <a:lnTo>
                  <a:pt x="1069983" y="802281"/>
                </a:lnTo>
                <a:lnTo>
                  <a:pt x="1044016" y="850861"/>
                </a:lnTo>
                <a:lnTo>
                  <a:pt x="1013339" y="896772"/>
                </a:lnTo>
                <a:lnTo>
                  <a:pt x="978396" y="939351"/>
                </a:lnTo>
                <a:lnTo>
                  <a:pt x="939351" y="978396"/>
                </a:lnTo>
                <a:lnTo>
                  <a:pt x="896772" y="1013339"/>
                </a:lnTo>
                <a:lnTo>
                  <a:pt x="850861" y="1044016"/>
                </a:lnTo>
                <a:lnTo>
                  <a:pt x="802281" y="1069983"/>
                </a:lnTo>
                <a:lnTo>
                  <a:pt x="751268" y="1091114"/>
                </a:lnTo>
                <a:lnTo>
                  <a:pt x="698557" y="1107103"/>
                </a:lnTo>
                <a:lnTo>
                  <a:pt x="644401" y="1117875"/>
                </a:lnTo>
                <a:lnTo>
                  <a:pt x="589583" y="1123275"/>
                </a:lnTo>
                <a:lnTo>
                  <a:pt x="561974" y="112394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9496886" y="3887847"/>
            <a:ext cx="295910" cy="63863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4050" b="1" spc="100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endParaRPr sz="405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08342" y="6312233"/>
            <a:ext cx="726122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Foster improved labor-management relationships.</a:t>
            </a:r>
          </a:p>
        </p:txBody>
      </p:sp>
      <p:sp>
        <p:nvSpPr>
          <p:cNvPr id="10" name="object 10"/>
          <p:cNvSpPr/>
          <p:nvPr/>
        </p:nvSpPr>
        <p:spPr>
          <a:xfrm>
            <a:off x="9067800" y="6128385"/>
            <a:ext cx="1123950" cy="1123950"/>
          </a:xfrm>
          <a:custGeom>
            <a:avLst/>
            <a:gdLst/>
            <a:ahLst/>
            <a:cxnLst/>
            <a:rect l="l" t="t" r="r" b="b"/>
            <a:pathLst>
              <a:path w="1123950" h="1123950">
                <a:moveTo>
                  <a:pt x="561974" y="1123949"/>
                </a:moveTo>
                <a:lnTo>
                  <a:pt x="506891" y="1121250"/>
                </a:lnTo>
                <a:lnTo>
                  <a:pt x="452338" y="1113151"/>
                </a:lnTo>
                <a:lnTo>
                  <a:pt x="398840" y="1099758"/>
                </a:lnTo>
                <a:lnTo>
                  <a:pt x="346916" y="1081172"/>
                </a:lnTo>
                <a:lnTo>
                  <a:pt x="297058" y="1057598"/>
                </a:lnTo>
                <a:lnTo>
                  <a:pt x="249757" y="1029239"/>
                </a:lnTo>
                <a:lnTo>
                  <a:pt x="205457" y="996392"/>
                </a:lnTo>
                <a:lnTo>
                  <a:pt x="164598" y="959351"/>
                </a:lnTo>
                <a:lnTo>
                  <a:pt x="127557" y="918491"/>
                </a:lnTo>
                <a:lnTo>
                  <a:pt x="94709" y="874192"/>
                </a:lnTo>
                <a:lnTo>
                  <a:pt x="66351" y="826891"/>
                </a:lnTo>
                <a:lnTo>
                  <a:pt x="42777" y="777033"/>
                </a:lnTo>
                <a:lnTo>
                  <a:pt x="24192" y="725109"/>
                </a:lnTo>
                <a:lnTo>
                  <a:pt x="10798" y="671611"/>
                </a:lnTo>
                <a:lnTo>
                  <a:pt x="2699" y="617058"/>
                </a:lnTo>
                <a:lnTo>
                  <a:pt x="0" y="561974"/>
                </a:lnTo>
                <a:lnTo>
                  <a:pt x="674" y="534366"/>
                </a:lnTo>
                <a:lnTo>
                  <a:pt x="6073" y="479548"/>
                </a:lnTo>
                <a:lnTo>
                  <a:pt x="16846" y="425392"/>
                </a:lnTo>
                <a:lnTo>
                  <a:pt x="32836" y="372681"/>
                </a:lnTo>
                <a:lnTo>
                  <a:pt x="53966" y="321667"/>
                </a:lnTo>
                <a:lnTo>
                  <a:pt x="79932" y="273088"/>
                </a:lnTo>
                <a:lnTo>
                  <a:pt x="110609" y="227177"/>
                </a:lnTo>
                <a:lnTo>
                  <a:pt x="145553" y="184597"/>
                </a:lnTo>
                <a:lnTo>
                  <a:pt x="184597" y="145553"/>
                </a:lnTo>
                <a:lnTo>
                  <a:pt x="227177" y="110609"/>
                </a:lnTo>
                <a:lnTo>
                  <a:pt x="273088" y="79932"/>
                </a:lnTo>
                <a:lnTo>
                  <a:pt x="321667" y="53966"/>
                </a:lnTo>
                <a:lnTo>
                  <a:pt x="372681" y="32836"/>
                </a:lnTo>
                <a:lnTo>
                  <a:pt x="425392" y="16846"/>
                </a:lnTo>
                <a:lnTo>
                  <a:pt x="479548" y="6073"/>
                </a:lnTo>
                <a:lnTo>
                  <a:pt x="534366" y="674"/>
                </a:lnTo>
                <a:lnTo>
                  <a:pt x="561974" y="0"/>
                </a:lnTo>
                <a:lnTo>
                  <a:pt x="589583" y="674"/>
                </a:lnTo>
                <a:lnTo>
                  <a:pt x="644401" y="6073"/>
                </a:lnTo>
                <a:lnTo>
                  <a:pt x="698557" y="16846"/>
                </a:lnTo>
                <a:lnTo>
                  <a:pt x="751268" y="32836"/>
                </a:lnTo>
                <a:lnTo>
                  <a:pt x="802281" y="53966"/>
                </a:lnTo>
                <a:lnTo>
                  <a:pt x="850861" y="79932"/>
                </a:lnTo>
                <a:lnTo>
                  <a:pt x="896772" y="110609"/>
                </a:lnTo>
                <a:lnTo>
                  <a:pt x="939351" y="145553"/>
                </a:lnTo>
                <a:lnTo>
                  <a:pt x="978396" y="184597"/>
                </a:lnTo>
                <a:lnTo>
                  <a:pt x="1013339" y="227177"/>
                </a:lnTo>
                <a:lnTo>
                  <a:pt x="1044016" y="273088"/>
                </a:lnTo>
                <a:lnTo>
                  <a:pt x="1069983" y="321667"/>
                </a:lnTo>
                <a:lnTo>
                  <a:pt x="1091114" y="372681"/>
                </a:lnTo>
                <a:lnTo>
                  <a:pt x="1107103" y="425392"/>
                </a:lnTo>
                <a:lnTo>
                  <a:pt x="1117875" y="479548"/>
                </a:lnTo>
                <a:lnTo>
                  <a:pt x="1123275" y="534366"/>
                </a:lnTo>
                <a:lnTo>
                  <a:pt x="1123949" y="561974"/>
                </a:lnTo>
                <a:lnTo>
                  <a:pt x="1123275" y="589583"/>
                </a:lnTo>
                <a:lnTo>
                  <a:pt x="1117875" y="644401"/>
                </a:lnTo>
                <a:lnTo>
                  <a:pt x="1107103" y="698557"/>
                </a:lnTo>
                <a:lnTo>
                  <a:pt x="1091114" y="751268"/>
                </a:lnTo>
                <a:lnTo>
                  <a:pt x="1069983" y="802281"/>
                </a:lnTo>
                <a:lnTo>
                  <a:pt x="1044016" y="850861"/>
                </a:lnTo>
                <a:lnTo>
                  <a:pt x="1013339" y="896772"/>
                </a:lnTo>
                <a:lnTo>
                  <a:pt x="978396" y="939351"/>
                </a:lnTo>
                <a:lnTo>
                  <a:pt x="939351" y="978396"/>
                </a:lnTo>
                <a:lnTo>
                  <a:pt x="896772" y="1013339"/>
                </a:lnTo>
                <a:lnTo>
                  <a:pt x="850861" y="1044016"/>
                </a:lnTo>
                <a:lnTo>
                  <a:pt x="802281" y="1069983"/>
                </a:lnTo>
                <a:lnTo>
                  <a:pt x="751268" y="1091114"/>
                </a:lnTo>
                <a:lnTo>
                  <a:pt x="698557" y="1107103"/>
                </a:lnTo>
                <a:lnTo>
                  <a:pt x="644401" y="1117875"/>
                </a:lnTo>
                <a:lnTo>
                  <a:pt x="589583" y="1123275"/>
                </a:lnTo>
                <a:lnTo>
                  <a:pt x="561974" y="1123949"/>
                </a:lnTo>
                <a:close/>
              </a:path>
            </a:pathLst>
          </a:custGeom>
          <a:solidFill>
            <a:srgbClr val="3371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9505776" y="6376035"/>
            <a:ext cx="278130" cy="63863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405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endParaRPr sz="4050" dirty="0">
              <a:latin typeface="Times New Roman"/>
              <a:cs typeface="Times New Roman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3A7E66-CC97-4A44-961E-4B97023F8938}"/>
              </a:ext>
            </a:extLst>
          </p:cNvPr>
          <p:cNvGrpSpPr/>
          <p:nvPr/>
        </p:nvGrpSpPr>
        <p:grpSpPr>
          <a:xfrm>
            <a:off x="0" y="9525000"/>
            <a:ext cx="13411200" cy="419100"/>
            <a:chOff x="0" y="9525000"/>
            <a:chExt cx="13411200" cy="4191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E69660-9979-4FCA-B236-86B2315E6FEF}"/>
                </a:ext>
              </a:extLst>
            </p:cNvPr>
            <p:cNvSpPr/>
            <p:nvPr/>
          </p:nvSpPr>
          <p:spPr>
            <a:xfrm>
              <a:off x="0" y="9525000"/>
              <a:ext cx="2743195" cy="419100"/>
            </a:xfrm>
            <a:prstGeom prst="rect">
              <a:avLst/>
            </a:prstGeom>
            <a:solidFill>
              <a:srgbClr val="367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B6D7B7-C1CA-4B0E-9868-A7D97DE02EBB}"/>
                </a:ext>
              </a:extLst>
            </p:cNvPr>
            <p:cNvSpPr/>
            <p:nvPr/>
          </p:nvSpPr>
          <p:spPr>
            <a:xfrm>
              <a:off x="10668005" y="9525000"/>
              <a:ext cx="2743195" cy="419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7CC908-26DB-4110-956E-AB67351F15FE}"/>
                </a:ext>
              </a:extLst>
            </p:cNvPr>
            <p:cNvSpPr/>
            <p:nvPr/>
          </p:nvSpPr>
          <p:spPr>
            <a:xfrm>
              <a:off x="2599374" y="9525000"/>
              <a:ext cx="2743195" cy="4191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9CDC32-3B8D-4D45-9976-9D0F9A653C62}"/>
                </a:ext>
              </a:extLst>
            </p:cNvPr>
            <p:cNvSpPr/>
            <p:nvPr/>
          </p:nvSpPr>
          <p:spPr>
            <a:xfrm>
              <a:off x="7924800" y="9525000"/>
              <a:ext cx="2743195" cy="4191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6A0327-0DA8-4757-A6E9-0C95B63C6D59}"/>
                </a:ext>
              </a:extLst>
            </p:cNvPr>
            <p:cNvSpPr/>
            <p:nvPr/>
          </p:nvSpPr>
          <p:spPr>
            <a:xfrm>
              <a:off x="5198747" y="9525000"/>
              <a:ext cx="2743195" cy="419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CAEFBB2-373D-4D77-83B3-7A4F78E5A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85" y="9368794"/>
            <a:ext cx="3989481" cy="639516"/>
          </a:xfrm>
          <a:prstGeom prst="rect">
            <a:avLst/>
          </a:prstGeom>
        </p:spPr>
      </p:pic>
      <p:sp>
        <p:nvSpPr>
          <p:cNvPr id="22" name="object 5">
            <a:extLst>
              <a:ext uri="{FF2B5EF4-FFF2-40B4-BE49-F238E27FC236}">
                <a16:creationId xmlns:a16="http://schemas.microsoft.com/office/drawing/2014/main" id="{DAAF6D02-D188-4A1E-B66E-55662C9D6CB3}"/>
              </a:ext>
            </a:extLst>
          </p:cNvPr>
          <p:cNvSpPr txBox="1">
            <a:spLocks/>
          </p:cNvSpPr>
          <p:nvPr/>
        </p:nvSpPr>
        <p:spPr>
          <a:xfrm>
            <a:off x="522514" y="340995"/>
            <a:ext cx="7162800" cy="35548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11500" kern="1200" dirty="0">
                <a:solidFill>
                  <a:schemeClr val="tx1"/>
                </a:solidFill>
              </a:rPr>
              <a:t>FMCS</a:t>
            </a:r>
            <a:br>
              <a:rPr lang="en-US" sz="11500" kern="1200" dirty="0">
                <a:solidFill>
                  <a:schemeClr val="tx1"/>
                </a:solidFill>
              </a:rPr>
            </a:br>
            <a:r>
              <a:rPr lang="en-US" sz="11500" kern="1200" dirty="0">
                <a:solidFill>
                  <a:schemeClr val="tx1"/>
                </a:solidFill>
              </a:rPr>
              <a:t>Mission...</a:t>
            </a:r>
            <a:endParaRPr lang="en-US" sz="11500" kern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11527A-21A8-4F01-A3C5-1C37ABC3B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1" y="4287261"/>
            <a:ext cx="7150239" cy="4818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984D1-B64E-4A37-945F-6D13AF86BE7D}"/>
              </a:ext>
            </a:extLst>
          </p:cNvPr>
          <p:cNvSpPr txBox="1"/>
          <p:nvPr/>
        </p:nvSpPr>
        <p:spPr>
          <a:xfrm>
            <a:off x="17807668" y="10008310"/>
            <a:ext cx="48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6D91257-DAE5-4B5D-9598-B192585ADAB3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D9FC32-EF3B-4A76-A98C-C4E04F2AE9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88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3F7DD44-9371-4BD0-B045-25B192445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828801"/>
            <a:ext cx="5807870" cy="75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F5784BD1-6DF4-4DA6-83A9-9FD925D58486}"/>
              </a:ext>
            </a:extLst>
          </p:cNvPr>
          <p:cNvSpPr/>
          <p:nvPr/>
        </p:nvSpPr>
        <p:spPr>
          <a:xfrm>
            <a:off x="0" y="495300"/>
            <a:ext cx="18288000" cy="2447925"/>
          </a:xfrm>
          <a:custGeom>
            <a:avLst/>
            <a:gdLst/>
            <a:ahLst/>
            <a:cxnLst/>
            <a:rect l="l" t="t" r="r" b="b"/>
            <a:pathLst>
              <a:path w="18288000" h="2447925">
                <a:moveTo>
                  <a:pt x="0" y="0"/>
                </a:moveTo>
                <a:lnTo>
                  <a:pt x="18288000" y="0"/>
                </a:lnTo>
                <a:lnTo>
                  <a:pt x="18288000" y="2447924"/>
                </a:lnTo>
                <a:lnTo>
                  <a:pt x="0" y="2447924"/>
                </a:lnTo>
                <a:lnTo>
                  <a:pt x="0" y="0"/>
                </a:lnTo>
                <a:close/>
              </a:path>
            </a:pathLst>
          </a:custGeom>
          <a:solidFill>
            <a:srgbClr val="1821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551094A-03B1-4926-B61D-15351F596254}"/>
              </a:ext>
            </a:extLst>
          </p:cNvPr>
          <p:cNvSpPr txBox="1">
            <a:spLocks/>
          </p:cNvSpPr>
          <p:nvPr/>
        </p:nvSpPr>
        <p:spPr>
          <a:xfrm>
            <a:off x="2717800" y="1027443"/>
            <a:ext cx="12598400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8000" b="1" dirty="0">
                <a:solidFill>
                  <a:srgbClr val="E7C902"/>
                </a:solidFill>
                <a:latin typeface="Times New Roman"/>
                <a:cs typeface="Times New Roman"/>
              </a:rPr>
              <a:t>FMCS Office of the Director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237510-83C5-4A4D-8D97-6219C9037A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77"/>
          <a:stretch/>
        </p:blipFill>
        <p:spPr>
          <a:xfrm>
            <a:off x="225729" y="670658"/>
            <a:ext cx="2266342" cy="2097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BDC7F-94C4-48E0-BFEE-E4009E3B9B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t="67" b="-1"/>
          <a:stretch/>
        </p:blipFill>
        <p:spPr>
          <a:xfrm>
            <a:off x="4495800" y="3075296"/>
            <a:ext cx="9305080" cy="71826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FF0EAC-5709-4C64-8AB0-4EF8DFA1A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100" y="3502582"/>
            <a:ext cx="1295400" cy="1197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FA741-B469-48CD-B289-56F230F4F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0" y="9627093"/>
            <a:ext cx="1603387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75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C3A7E66-CC97-4A44-961E-4B97023F8938}"/>
              </a:ext>
            </a:extLst>
          </p:cNvPr>
          <p:cNvGrpSpPr/>
          <p:nvPr/>
        </p:nvGrpSpPr>
        <p:grpSpPr>
          <a:xfrm>
            <a:off x="0" y="9525000"/>
            <a:ext cx="13411200" cy="419100"/>
            <a:chOff x="0" y="9525000"/>
            <a:chExt cx="13411200" cy="4191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E69660-9979-4FCA-B236-86B2315E6FEF}"/>
                </a:ext>
              </a:extLst>
            </p:cNvPr>
            <p:cNvSpPr/>
            <p:nvPr/>
          </p:nvSpPr>
          <p:spPr>
            <a:xfrm>
              <a:off x="0" y="9525000"/>
              <a:ext cx="2743195" cy="419100"/>
            </a:xfrm>
            <a:prstGeom prst="rect">
              <a:avLst/>
            </a:prstGeom>
            <a:solidFill>
              <a:srgbClr val="367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B6D7B7-C1CA-4B0E-9868-A7D97DE02EBB}"/>
                </a:ext>
              </a:extLst>
            </p:cNvPr>
            <p:cNvSpPr/>
            <p:nvPr/>
          </p:nvSpPr>
          <p:spPr>
            <a:xfrm>
              <a:off x="10668005" y="9525000"/>
              <a:ext cx="2743195" cy="419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7CC908-26DB-4110-956E-AB67351F15FE}"/>
                </a:ext>
              </a:extLst>
            </p:cNvPr>
            <p:cNvSpPr/>
            <p:nvPr/>
          </p:nvSpPr>
          <p:spPr>
            <a:xfrm>
              <a:off x="2599374" y="9525000"/>
              <a:ext cx="2743195" cy="4191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9CDC32-3B8D-4D45-9976-9D0F9A653C62}"/>
                </a:ext>
              </a:extLst>
            </p:cNvPr>
            <p:cNvSpPr/>
            <p:nvPr/>
          </p:nvSpPr>
          <p:spPr>
            <a:xfrm>
              <a:off x="7924800" y="9525000"/>
              <a:ext cx="2743195" cy="4191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6A0327-0DA8-4757-A6E9-0C95B63C6D59}"/>
                </a:ext>
              </a:extLst>
            </p:cNvPr>
            <p:cNvSpPr/>
            <p:nvPr/>
          </p:nvSpPr>
          <p:spPr>
            <a:xfrm>
              <a:off x="5198747" y="9525000"/>
              <a:ext cx="2743195" cy="419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CAEFBB2-373D-4D77-83B3-7A4F78E5A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85" y="9368794"/>
            <a:ext cx="3989481" cy="639516"/>
          </a:xfrm>
          <a:prstGeom prst="rect">
            <a:avLst/>
          </a:prstGeom>
        </p:spPr>
      </p:pic>
      <p:sp>
        <p:nvSpPr>
          <p:cNvPr id="22" name="object 5">
            <a:extLst>
              <a:ext uri="{FF2B5EF4-FFF2-40B4-BE49-F238E27FC236}">
                <a16:creationId xmlns:a16="http://schemas.microsoft.com/office/drawing/2014/main" id="{DAAF6D02-D188-4A1E-B66E-55662C9D6CB3}"/>
              </a:ext>
            </a:extLst>
          </p:cNvPr>
          <p:cNvSpPr txBox="1">
            <a:spLocks/>
          </p:cNvSpPr>
          <p:nvPr/>
        </p:nvSpPr>
        <p:spPr>
          <a:xfrm>
            <a:off x="522514" y="523236"/>
            <a:ext cx="17765486" cy="1200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7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Office of the Director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D9FC32-EF3B-4A76-A98C-C4E04F2AE9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</a:t>
            </a:fld>
            <a:endParaRPr lang="en-US" dirty="0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982617B1-1102-413B-A98A-622B8F151AD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876800" y="1968269"/>
            <a:ext cx="12806566" cy="3656013"/>
          </a:xfrm>
          <a:prstGeom prst="rect">
            <a:avLst/>
          </a:prstGeom>
        </p:spPr>
        <p:txBody>
          <a:bodyPr vert="horz" wrap="square" lIns="92075" tIns="46038" rIns="92075" bIns="46038" rtlCol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Gregory Goldstein</a:t>
            </a:r>
          </a:p>
          <a:p>
            <a:pPr>
              <a:spcBef>
                <a:spcPct val="50000"/>
              </a:spcBef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Acting Director*/Chief Operating Officer</a:t>
            </a:r>
          </a:p>
          <a:p>
            <a:pPr>
              <a:spcBef>
                <a:spcPct val="50000"/>
              </a:spcBef>
              <a:buClr>
                <a:schemeClr val="tx1"/>
              </a:buClr>
              <a:tabLst>
                <a:tab pos="-914400" algn="l"/>
              </a:tabLst>
              <a:defRPr/>
            </a:pPr>
            <a:endParaRPr lang="en-US" i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Joined FMCS in 2018; Mr. Goldstein’s 25+ year career in public service, business, and military life has included positions in the U.S. Marine Corps </a:t>
            </a:r>
            <a:r>
              <a:rPr lang="en-US" sz="280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and Army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National Guard, and most recently as a member of the Senior Executive Service, serving as Executive Officer and Director of Operations, Management and Technology Office within the Substance Abuse Mental Health Services Administration (SAMHSA). 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Responsible for overseeing FMCS's critical operations initiatives.  Mr. Goldstein’s considerable leadership and management expertise help to ensure proper development, execution, and coordination of the Agency's management and administrative functions. </a:t>
            </a:r>
          </a:p>
        </p:txBody>
      </p:sp>
      <p:pic>
        <p:nvPicPr>
          <p:cNvPr id="3076" name="Picture 4" descr="https://www.fmcs.gov/wp-content/uploads/2018/11/Goldstein-photo-e1543428440913.jpg">
            <a:extLst>
              <a:ext uri="{FF2B5EF4-FFF2-40B4-BE49-F238E27FC236}">
                <a16:creationId xmlns:a16="http://schemas.microsoft.com/office/drawing/2014/main" id="{5C16F660-2957-4AD6-8E67-7FCAA3E49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31" y="2171700"/>
            <a:ext cx="3551286" cy="4431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F3764CC-24FF-44F6-A333-FEEA8F46933F}"/>
              </a:ext>
            </a:extLst>
          </p:cNvPr>
          <p:cNvSpPr txBox="1"/>
          <p:nvPr/>
        </p:nvSpPr>
        <p:spPr>
          <a:xfrm>
            <a:off x="7141842" y="3657775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*As of Jan,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177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C3A7E66-CC97-4A44-961E-4B97023F8938}"/>
              </a:ext>
            </a:extLst>
          </p:cNvPr>
          <p:cNvGrpSpPr/>
          <p:nvPr/>
        </p:nvGrpSpPr>
        <p:grpSpPr>
          <a:xfrm>
            <a:off x="0" y="9525000"/>
            <a:ext cx="13411200" cy="419100"/>
            <a:chOff x="0" y="9525000"/>
            <a:chExt cx="13411200" cy="4191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E69660-9979-4FCA-B236-86B2315E6FEF}"/>
                </a:ext>
              </a:extLst>
            </p:cNvPr>
            <p:cNvSpPr/>
            <p:nvPr/>
          </p:nvSpPr>
          <p:spPr>
            <a:xfrm>
              <a:off x="0" y="9525000"/>
              <a:ext cx="2743195" cy="419100"/>
            </a:xfrm>
            <a:prstGeom prst="rect">
              <a:avLst/>
            </a:prstGeom>
            <a:solidFill>
              <a:srgbClr val="367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B6D7B7-C1CA-4B0E-9868-A7D97DE02EBB}"/>
                </a:ext>
              </a:extLst>
            </p:cNvPr>
            <p:cNvSpPr/>
            <p:nvPr/>
          </p:nvSpPr>
          <p:spPr>
            <a:xfrm>
              <a:off x="10668005" y="9525000"/>
              <a:ext cx="2743195" cy="419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7CC908-26DB-4110-956E-AB67351F15FE}"/>
                </a:ext>
              </a:extLst>
            </p:cNvPr>
            <p:cNvSpPr/>
            <p:nvPr/>
          </p:nvSpPr>
          <p:spPr>
            <a:xfrm>
              <a:off x="2599374" y="9525000"/>
              <a:ext cx="2743195" cy="4191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9CDC32-3B8D-4D45-9976-9D0F9A653C62}"/>
                </a:ext>
              </a:extLst>
            </p:cNvPr>
            <p:cNvSpPr/>
            <p:nvPr/>
          </p:nvSpPr>
          <p:spPr>
            <a:xfrm>
              <a:off x="7924800" y="9525000"/>
              <a:ext cx="2743195" cy="4191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6A0327-0DA8-4757-A6E9-0C95B63C6D59}"/>
                </a:ext>
              </a:extLst>
            </p:cNvPr>
            <p:cNvSpPr/>
            <p:nvPr/>
          </p:nvSpPr>
          <p:spPr>
            <a:xfrm>
              <a:off x="5198747" y="9525000"/>
              <a:ext cx="2743195" cy="419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CAEFBB2-373D-4D77-83B3-7A4F78E5A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85" y="9368794"/>
            <a:ext cx="3989481" cy="639516"/>
          </a:xfrm>
          <a:prstGeom prst="rect">
            <a:avLst/>
          </a:prstGeom>
        </p:spPr>
      </p:pic>
      <p:sp>
        <p:nvSpPr>
          <p:cNvPr id="22" name="object 5">
            <a:extLst>
              <a:ext uri="{FF2B5EF4-FFF2-40B4-BE49-F238E27FC236}">
                <a16:creationId xmlns:a16="http://schemas.microsoft.com/office/drawing/2014/main" id="{DAAF6D02-D188-4A1E-B66E-55662C9D6CB3}"/>
              </a:ext>
            </a:extLst>
          </p:cNvPr>
          <p:cNvSpPr txBox="1">
            <a:spLocks/>
          </p:cNvSpPr>
          <p:nvPr/>
        </p:nvSpPr>
        <p:spPr>
          <a:xfrm>
            <a:off x="522514" y="523236"/>
            <a:ext cx="17765486" cy="1200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7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Office of the Director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D9FC32-EF3B-4A76-A98C-C4E04F2AE9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 dirty="0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982617B1-1102-413B-A98A-622B8F151AD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876800" y="2173705"/>
            <a:ext cx="13106400" cy="3656013"/>
          </a:xfrm>
          <a:prstGeom prst="rect">
            <a:avLst/>
          </a:prstGeom>
        </p:spPr>
        <p:txBody>
          <a:bodyPr vert="horz" wrap="square" lIns="92075" tIns="46038" rIns="92075" bIns="46038" rtlCol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Scot Beckenbaugh</a:t>
            </a:r>
          </a:p>
          <a:p>
            <a:pPr>
              <a:spcBef>
                <a:spcPct val="50000"/>
              </a:spcBef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National Representative</a:t>
            </a:r>
            <a:endParaRPr lang="en-US" i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Serves as the Agency’s “master mediator” of high-profile collective bargaining disputes and is responsible for developing and coordinating increased engagement with FMCS customers for future relationship development and mediation opportunities in key industries and occupations.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He has extensive experience in public sector dispute mediation, as well as in regulatory negotiations, public policy, land use, and civil rights disputes. A long-time member of the Association of Labor Relations Agencies, Mr. Beckenbaugh also serves on the ALRA Executive Board.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44E5B1-C7A8-4A51-A7A6-B89EE89513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667"/>
          <a:stretch/>
        </p:blipFill>
        <p:spPr>
          <a:xfrm>
            <a:off x="682342" y="2470484"/>
            <a:ext cx="3528536" cy="4410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543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C3A7E66-CC97-4A44-961E-4B97023F8938}"/>
              </a:ext>
            </a:extLst>
          </p:cNvPr>
          <p:cNvGrpSpPr/>
          <p:nvPr/>
        </p:nvGrpSpPr>
        <p:grpSpPr>
          <a:xfrm>
            <a:off x="0" y="9525000"/>
            <a:ext cx="13411200" cy="419100"/>
            <a:chOff x="0" y="9525000"/>
            <a:chExt cx="13411200" cy="4191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E69660-9979-4FCA-B236-86B2315E6FEF}"/>
                </a:ext>
              </a:extLst>
            </p:cNvPr>
            <p:cNvSpPr/>
            <p:nvPr/>
          </p:nvSpPr>
          <p:spPr>
            <a:xfrm>
              <a:off x="0" y="9525000"/>
              <a:ext cx="2743195" cy="419100"/>
            </a:xfrm>
            <a:prstGeom prst="rect">
              <a:avLst/>
            </a:prstGeom>
            <a:solidFill>
              <a:srgbClr val="3677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B6D7B7-C1CA-4B0E-9868-A7D97DE02EBB}"/>
                </a:ext>
              </a:extLst>
            </p:cNvPr>
            <p:cNvSpPr/>
            <p:nvPr/>
          </p:nvSpPr>
          <p:spPr>
            <a:xfrm>
              <a:off x="10668005" y="9525000"/>
              <a:ext cx="2743195" cy="4191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7CC908-26DB-4110-956E-AB67351F15FE}"/>
                </a:ext>
              </a:extLst>
            </p:cNvPr>
            <p:cNvSpPr/>
            <p:nvPr/>
          </p:nvSpPr>
          <p:spPr>
            <a:xfrm>
              <a:off x="2599374" y="9525000"/>
              <a:ext cx="2743195" cy="4191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9CDC32-3B8D-4D45-9976-9D0F9A653C62}"/>
                </a:ext>
              </a:extLst>
            </p:cNvPr>
            <p:cNvSpPr/>
            <p:nvPr/>
          </p:nvSpPr>
          <p:spPr>
            <a:xfrm>
              <a:off x="7924800" y="9525000"/>
              <a:ext cx="2743195" cy="4191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6A0327-0DA8-4757-A6E9-0C95B63C6D59}"/>
                </a:ext>
              </a:extLst>
            </p:cNvPr>
            <p:cNvSpPr/>
            <p:nvPr/>
          </p:nvSpPr>
          <p:spPr>
            <a:xfrm>
              <a:off x="5198747" y="9525000"/>
              <a:ext cx="2743195" cy="4191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CAEFBB2-373D-4D77-83B3-7A4F78E5A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885" y="9368794"/>
            <a:ext cx="3989481" cy="639516"/>
          </a:xfrm>
          <a:prstGeom prst="rect">
            <a:avLst/>
          </a:prstGeom>
        </p:spPr>
      </p:pic>
      <p:sp>
        <p:nvSpPr>
          <p:cNvPr id="22" name="object 5">
            <a:extLst>
              <a:ext uri="{FF2B5EF4-FFF2-40B4-BE49-F238E27FC236}">
                <a16:creationId xmlns:a16="http://schemas.microsoft.com/office/drawing/2014/main" id="{DAAF6D02-D188-4A1E-B66E-55662C9D6CB3}"/>
              </a:ext>
            </a:extLst>
          </p:cNvPr>
          <p:cNvSpPr txBox="1">
            <a:spLocks/>
          </p:cNvSpPr>
          <p:nvPr/>
        </p:nvSpPr>
        <p:spPr>
          <a:xfrm>
            <a:off x="522514" y="523236"/>
            <a:ext cx="17765486" cy="1200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9050" b="1" i="0">
                <a:solidFill>
                  <a:schemeClr val="bg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2700">
              <a:spcBef>
                <a:spcPts val="120"/>
              </a:spcBef>
            </a:pPr>
            <a:r>
              <a:rPr lang="en-US" sz="77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Office of the Director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D9FC32-EF3B-4A76-A98C-C4E04F2AE9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 dirty="0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982617B1-1102-413B-A98A-622B8F151AD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876800" y="2173705"/>
            <a:ext cx="12403453" cy="3656013"/>
          </a:xfrm>
          <a:prstGeom prst="rect">
            <a:avLst/>
          </a:prstGeom>
        </p:spPr>
        <p:txBody>
          <a:bodyPr vert="horz" wrap="square" lIns="92075" tIns="46038" rIns="92075" bIns="46038" rtlCol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David Thaler</a:t>
            </a:r>
          </a:p>
          <a:p>
            <a:pPr>
              <a:spcBef>
                <a:spcPct val="50000"/>
              </a:spcBef>
              <a:buClr>
                <a:schemeClr val="tx1"/>
              </a:buClr>
              <a:tabLst>
                <a:tab pos="-914400" algn="l"/>
              </a:tabLst>
              <a:defRPr/>
            </a:pP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Senior Advisor, Office of the Director</a:t>
            </a:r>
          </a:p>
          <a:p>
            <a:pPr>
              <a:spcBef>
                <a:spcPct val="50000"/>
              </a:spcBef>
              <a:buClr>
                <a:schemeClr val="tx1"/>
              </a:buClr>
              <a:tabLst>
                <a:tab pos="-914400" algn="l"/>
              </a:tabLst>
              <a:defRPr/>
            </a:pPr>
            <a:endParaRPr lang="en-US" i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Has trained labor and management partners in many industries in core relationship and communications skills to help them better administer their collective bargaining agreements.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-914400" algn="l"/>
              </a:tabLst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Internationally, Commissioner Thaler has trained officials from several U.S. and foreign government agencies in mediation and conflict management.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93BFC5-22A4-4E93-9522-5290A4D14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26" y="2442410"/>
            <a:ext cx="3570623" cy="4444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1467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B1E4F21-B6A7-4630-8942-8F33D270D876}&quot;/&gt;&lt;isInvalidForFieldText val=&quot;0&quot;/&gt;&lt;Image&gt;&lt;filename val=&quot;C:\Users\1071\AppData\Local\temp\CP302096256017Session\CPTrustFolder302096256017\PPTImport302097350083\data\asimages\{DB1E4F21-B6A7-4630-8942-8F33D270D876}_2.png&quot;/&gt;&lt;left val=&quot;30&quot;/&gt;&lt;top val=&quot;294&quot;/&gt;&lt;width val=&quot;618&quot;/&gt;&lt;height val=&quot;438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DUMMYTAG" val="&lt;DummyForForceWrite&gt;&lt;/DummyForForceWrite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7&quot;/&gt;&lt;lineCharCount val=&quot;26&quot;/&gt;&lt;lineCharCount val=&quot;28&quot;/&gt;&lt;lineCharCount val=&quot;15&quot;/&gt;&lt;lineCharCount val=&quot;14&quot;/&gt;&lt;/TableIndex&gt;&lt;/ShapeTextInfo&gt;"/>
  <p:tag name="HTML_SHAPEINFO" val="&lt;ThreeDShapeInfo&gt;&lt;uuid val=&quot;{176186EB-3DAF-41AF-86F8-DE67D0BA8BC4}&quot;/&gt;&lt;isInvalidForFieldText val=&quot;0&quot;/&gt;&lt;Image&gt;&lt;filename val=&quot;C:\Users\1071\AppData\Local\temp\CP302096256017Session\CPTrustFolder302096256017\PPTImport302097350083\data\asimages\{176186EB-3DAF-41AF-86F8-DE67D0BA8BC4}_15.png&quot;/&gt;&lt;left val=&quot;110&quot;/&gt;&lt;top val=&quot;324&quot;/&gt;&lt;width val=&quot;960&quot;/&gt;&lt;height val=&quot;48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7&quot;/&gt;&lt;lineCharCount val=&quot;26&quot;/&gt;&lt;lineCharCount val=&quot;28&quot;/&gt;&lt;lineCharCount val=&quot;15&quot;/&gt;&lt;lineCharCount val=&quot;14&quot;/&gt;&lt;/TableIndex&gt;&lt;/ShapeTextInfo&gt;"/>
  <p:tag name="HTML_SHAPEINFO" val="&lt;ThreeDShapeInfo&gt;&lt;uuid val=&quot;{176186EB-3DAF-41AF-86F8-DE67D0BA8BC4}&quot;/&gt;&lt;isInvalidForFieldText val=&quot;0&quot;/&gt;&lt;Image&gt;&lt;filename val=&quot;C:\Users\1071\AppData\Local\temp\CP302096256017Session\CPTrustFolder302096256017\PPTImport302097350083\data\asimages\{176186EB-3DAF-41AF-86F8-DE67D0BA8BC4}_15.png&quot;/&gt;&lt;left val=&quot;110&quot;/&gt;&lt;top val=&quot;324&quot;/&gt;&lt;width val=&quot;960&quot;/&gt;&lt;height val=&quot;487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7&quot;/&gt;&lt;lineCharCount val=&quot;26&quot;/&gt;&lt;lineCharCount val=&quot;28&quot;/&gt;&lt;lineCharCount val=&quot;15&quot;/&gt;&lt;lineCharCount val=&quot;14&quot;/&gt;&lt;/TableIndex&gt;&lt;/ShapeTextInfo&gt;"/>
  <p:tag name="HTML_SHAPEINFO" val="&lt;ThreeDShapeInfo&gt;&lt;uuid val=&quot;{176186EB-3DAF-41AF-86F8-DE67D0BA8BC4}&quot;/&gt;&lt;isInvalidForFieldText val=&quot;0&quot;/&gt;&lt;Image&gt;&lt;filename val=&quot;C:\Users\1071\AppData\Local\temp\CP302096256017Session\CPTrustFolder302096256017\PPTImport302097350083\data\asimages\{176186EB-3DAF-41AF-86F8-DE67D0BA8BC4}_15.png&quot;/&gt;&lt;left val=&quot;110&quot;/&gt;&lt;top val=&quot;324&quot;/&gt;&lt;width val=&quot;960&quot;/&gt;&lt;height val=&quot;487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3&quot;/&gt;&lt;lineCharCount val=&quot;4&quot;/&gt;&lt;lineCharCount val=&quot;13&quot;/&gt;&lt;/TableIndex&gt;&lt;/ShapeTextInfo&gt;"/>
  <p:tag name="PRESENTER_SHAPEINFO" val="&lt;ThreeDShapeInfo&gt;&lt;uuid val=&quot;{7EC79D5F-4352-42E6-ABAD-FB99AB6A3CE1}&quot;/&gt;&lt;isInvalidForFieldText val=&quot;0&quot;/&gt;&lt;Image&gt;&lt;filename val=&quot;C:\Users\1071\AppData\Local\temp\CP302096256017Session\CPTrustFolder302096256017\PPTImport302097350083\data\asimages\{7EC79D5F-4352-42E6-ABAD-FB99AB6A3CE1}_10.png&quot;/&gt;&lt;left val=&quot;815&quot;/&gt;&lt;top val=&quot;454&quot;/&gt;&lt;width val=&quot;382&quot;/&gt;&lt;height val=&quot;350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03EA6C42-ACBD-4A92-BA9F-63A8A336BE24}&quot;/&gt;&lt;isInvalidForFieldText val=&quot;0&quot;/&gt;&lt;Image&gt;&lt;filename val=&quot;C:\Users\1071\AppData\Local\temp\CP302096256017Session\CPTrustFolder302096256017\PPTImport302097350083\data\asimages\{03EA6C42-ACBD-4A92-BA9F-63A8A336BE24}_11.png&quot;/&gt;&lt;left val=&quot;815&quot;/&gt;&lt;top val=&quot;454&quot;/&gt;&lt;width val=&quot;382&quot;/&gt;&lt;height val=&quot;346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05E6742-8DCF-48B5-828F-21B2CB5D089F}&quot;/&gt;&lt;isInvalidForFieldText val=&quot;0&quot;/&gt;&lt;Image&gt;&lt;filename val=&quot;C:\Users\1071\AppData\Local\temp\CP302096256017Session\CPTrustFolder302096256017\PPTImport302097350083\data\asimages\{105E6742-8DCF-48B5-828F-21B2CB5D089F}_14.png&quot;/&gt;&lt;left val=&quot;95&quot;/&gt;&lt;top val=&quot;424&quot;/&gt;&lt;width val=&quot;1037&quot;/&gt;&lt;height val=&quot;438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7&quot;/&gt;&lt;lineCharCount val=&quot;26&quot;/&gt;&lt;lineCharCount val=&quot;28&quot;/&gt;&lt;lineCharCount val=&quot;15&quot;/&gt;&lt;lineCharCount val=&quot;14&quot;/&gt;&lt;/TableIndex&gt;&lt;/ShapeTextInfo&gt;"/>
  <p:tag name="HTML_SHAPEINFO" val="&lt;ThreeDShapeInfo&gt;&lt;uuid val=&quot;{176186EB-3DAF-41AF-86F8-DE67D0BA8BC4}&quot;/&gt;&lt;isInvalidForFieldText val=&quot;0&quot;/&gt;&lt;Image&gt;&lt;filename val=&quot;C:\Users\1071\AppData\Local\temp\CP302096256017Session\CPTrustFolder302096256017\PPTImport302097350083\data\asimages\{176186EB-3DAF-41AF-86F8-DE67D0BA8BC4}_15.png&quot;/&gt;&lt;left val=&quot;110&quot;/&gt;&lt;top val=&quot;324&quot;/&gt;&lt;width val=&quot;960&quot;/&gt;&lt;height val=&quot;487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7&quot;/&gt;&lt;lineCharCount val=&quot;26&quot;/&gt;&lt;lineCharCount val=&quot;28&quot;/&gt;&lt;lineCharCount val=&quot;15&quot;/&gt;&lt;lineCharCount val=&quot;14&quot;/&gt;&lt;/TableIndex&gt;&lt;/ShapeTextInfo&gt;"/>
  <p:tag name="HTML_SHAPEINFO" val="&lt;ThreeDShapeInfo&gt;&lt;uuid val=&quot;{176186EB-3DAF-41AF-86F8-DE67D0BA8BC4}&quot;/&gt;&lt;isInvalidForFieldText val=&quot;0&quot;/&gt;&lt;Image&gt;&lt;filename val=&quot;C:\Users\1071\AppData\Local\temp\CP302096256017Session\CPTrustFolder302096256017\PPTImport302097350083\data\asimages\{176186EB-3DAF-41AF-86F8-DE67D0BA8BC4}_15.png&quot;/&gt;&lt;left val=&quot;110&quot;/&gt;&lt;top val=&quot;324&quot;/&gt;&lt;width val=&quot;960&quot;/&gt;&lt;height val=&quot;487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7&quot;/&gt;&lt;lineCharCount val=&quot;26&quot;/&gt;&lt;lineCharCount val=&quot;28&quot;/&gt;&lt;lineCharCount val=&quot;15&quot;/&gt;&lt;lineCharCount val=&quot;14&quot;/&gt;&lt;/TableIndex&gt;&lt;/ShapeTextInfo&gt;"/>
  <p:tag name="HTML_SHAPEINFO" val="&lt;ThreeDShapeInfo&gt;&lt;uuid val=&quot;{176186EB-3DAF-41AF-86F8-DE67D0BA8BC4}&quot;/&gt;&lt;isInvalidForFieldText val=&quot;0&quot;/&gt;&lt;Image&gt;&lt;filename val=&quot;C:\Users\1071\AppData\Local\temp\CP302096256017Session\CPTrustFolder302096256017\PPTImport302097350083\data\asimages\{176186EB-3DAF-41AF-86F8-DE67D0BA8BC4}_15.png&quot;/&gt;&lt;left val=&quot;110&quot;/&gt;&lt;top val=&quot;324&quot;/&gt;&lt;width val=&quot;960&quot;/&gt;&lt;height val=&quot;487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33&quot;/&gt;&lt;lineCharCount val=&quot;37&quot;/&gt;&lt;lineCharCount val=&quot;1&quot;/&gt;&lt;lineCharCount val=&quot;38&quot;/&gt;&lt;lineCharCount val=&quot;45&quot;/&gt;&lt;lineCharCount val=&quot;1&quot;/&gt;&lt;lineCharCount val=&quot;20&quot;/&gt;&lt;/TableIndex&gt;&lt;/ShapeTextInfo&gt;"/>
  <p:tag name="PRESENTER_SHAPEINFO" val="&lt;ThreeDShapeInfo&gt;&lt;uuid val=&quot;{A2D3D1AB-EF56-4E2C-BFA1-B364C5B1B078}&quot;/&gt;&lt;isInvalidForFieldText val=&quot;0&quot;/&gt;&lt;Image&gt;&lt;filename val=&quot;C:\Users\1071\AppData\Local\temp\CP302096256017Session\CPTrustFolder302096256017\PPTImport302097350083\data\asimages\{A2D3D1AB-EF56-4E2C-BFA1-B364C5B1B078}_19.png&quot;/&gt;&lt;left val=&quot;109&quot;/&gt;&lt;top val=&quot;280&quot;/&gt;&lt;width val=&quot;1022&quot;/&gt;&lt;height val=&quot;517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2&quot;/&gt;&lt;lineCharCount val=&quot;50&quot;/&gt;&lt;lineCharCount val=&quot;49&quot;/&gt;&lt;lineCharCount val=&quot;32&quot;/&gt;&lt;lineCharCount val=&quot;34&quot;/&gt;&lt;lineCharCount val=&quot;48&quot;/&gt;&lt;lineCharCount val=&quot;22&quot;/&gt;&lt;/TableIndex&gt;&lt;/ShapeTextInfo&gt;"/>
  <p:tag name="PRESENTER_SHAPEINFO" val="&lt;ThreeDShapeInfo&gt;&lt;uuid val=&quot;{E430516E-6E13-4832-8E0E-6B9CAB8E6091}&quot;/&gt;&lt;isInvalidForFieldText val=&quot;0&quot;/&gt;&lt;Image&gt;&lt;filename val=&quot;C:\Users\1071\AppData\Local\temp\CP302096256017Session\CPTrustFolder302096256017\PPTImport302097350083\data\asimages\{E430516E-6E13-4832-8E0E-6B9CAB8E6091}_20.png&quot;/&gt;&lt;left val=&quot;109&quot;/&gt;&lt;top val=&quot;279&quot;/&gt;&lt;width val=&quot;1012&quot;/&gt;&lt;height val=&quot;421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9&quot;/&gt;&lt;lineCharCount val=&quot;35&quot;/&gt;&lt;lineCharCount val=&quot;45&quot;/&gt;&lt;lineCharCount val=&quot;50&quot;/&gt;&lt;lineCharCount val=&quot;9&quot;/&gt;&lt;lineCharCount val=&quot;52&quot;/&gt;&lt;lineCharCount val=&quot;21&quot;/&gt;&lt;/TableIndex&gt;&lt;/ShapeTextInfo&gt;"/>
  <p:tag name="HTML_SHAPEINFO" val="&lt;ThreeDShapeInfo&gt;&lt;uuid val=&quot;{CE6CA10C-7142-44B7-8D97-5ACA8E7AA46C}&quot;/&gt;&lt;isInvalidForFieldText val=&quot;0&quot;/&gt;&lt;Image&gt;&lt;filename val=&quot;C:\Users\1071\AppData\Local\temp\CP302096256017Session\CPTrustFolder302096256017\PPTImport302097350083\data\asimages\{CE6CA10C-7142-44B7-8D97-5ACA8E7AA46C}_21.png&quot;/&gt;&lt;left val=&quot;110&quot;/&gt;&lt;top val=&quot;279&quot;/&gt;&lt;width val=&quot;1019&quot;/&gt;&lt;height val=&quot;44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9&quot;/&gt;&lt;lineCharCount val=&quot;35&quot;/&gt;&lt;lineCharCount val=&quot;45&quot;/&gt;&lt;lineCharCount val=&quot;50&quot;/&gt;&lt;lineCharCount val=&quot;9&quot;/&gt;&lt;lineCharCount val=&quot;52&quot;/&gt;&lt;lineCharCount val=&quot;21&quot;/&gt;&lt;/TableIndex&gt;&lt;/ShapeTextInfo&gt;"/>
  <p:tag name="HTML_SHAPEINFO" val="&lt;ThreeDShapeInfo&gt;&lt;uuid val=&quot;{CE6CA10C-7142-44B7-8D97-5ACA8E7AA46C}&quot;/&gt;&lt;isInvalidForFieldText val=&quot;0&quot;/&gt;&lt;Image&gt;&lt;filename val=&quot;C:\Users\1071\AppData\Local\temp\CP302096256017Session\CPTrustFolder302096256017\PPTImport302097350083\data\asimages\{CE6CA10C-7142-44B7-8D97-5ACA8E7AA46C}_21.png&quot;/&gt;&lt;left val=&quot;110&quot;/&gt;&lt;top val=&quot;279&quot;/&gt;&lt;width val=&quot;1019&quot;/&gt;&lt;height val=&quot;442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9&quot;/&gt;&lt;lineCharCount val=&quot;35&quot;/&gt;&lt;lineCharCount val=&quot;45&quot;/&gt;&lt;lineCharCount val=&quot;50&quot;/&gt;&lt;lineCharCount val=&quot;9&quot;/&gt;&lt;lineCharCount val=&quot;52&quot;/&gt;&lt;lineCharCount val=&quot;21&quot;/&gt;&lt;/TableIndex&gt;&lt;/ShapeTextInfo&gt;"/>
  <p:tag name="HTML_SHAPEINFO" val="&lt;ThreeDShapeInfo&gt;&lt;uuid val=&quot;{CE6CA10C-7142-44B7-8D97-5ACA8E7AA46C}&quot;/&gt;&lt;isInvalidForFieldText val=&quot;0&quot;/&gt;&lt;Image&gt;&lt;filename val=&quot;C:\Users\1071\AppData\Local\temp\CP302096256017Session\CPTrustFolder302096256017\PPTImport302097350083\data\asimages\{CE6CA10C-7142-44B7-8D97-5ACA8E7AA46C}_21.png&quot;/&gt;&lt;left val=&quot;110&quot;/&gt;&lt;top val=&quot;279&quot;/&gt;&lt;width val=&quot;1019&quot;/&gt;&lt;height val=&quot;442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9&quot;/&gt;&lt;lineCharCount val=&quot;35&quot;/&gt;&lt;lineCharCount val=&quot;45&quot;/&gt;&lt;lineCharCount val=&quot;50&quot;/&gt;&lt;lineCharCount val=&quot;9&quot;/&gt;&lt;lineCharCount val=&quot;52&quot;/&gt;&lt;lineCharCount val=&quot;21&quot;/&gt;&lt;/TableIndex&gt;&lt;/ShapeTextInfo&gt;"/>
  <p:tag name="HTML_SHAPEINFO" val="&lt;ThreeDShapeInfo&gt;&lt;uuid val=&quot;{CE6CA10C-7142-44B7-8D97-5ACA8E7AA46C}&quot;/&gt;&lt;isInvalidForFieldText val=&quot;0&quot;/&gt;&lt;Image&gt;&lt;filename val=&quot;C:\Users\1071\AppData\Local\temp\CP302096256017Session\CPTrustFolder302096256017\PPTImport302097350083\data\asimages\{CE6CA10C-7142-44B7-8D97-5ACA8E7AA46C}_21.png&quot;/&gt;&lt;left val=&quot;110&quot;/&gt;&lt;top val=&quot;279&quot;/&gt;&lt;width val=&quot;1019&quot;/&gt;&lt;height val=&quot;442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1&quot;/&gt;&lt;lineCharCount val=&quot;32&quot;/&gt;&lt;lineCharCount val=&quot;24&quot;/&gt;&lt;lineCharCount val=&quot;1&quot;/&gt;&lt;lineCharCount val=&quot;1&quot;/&gt;&lt;lineCharCount val=&quot;32&quot;/&gt;&lt;/TableIndex&gt;&lt;/ShapeTextInfo&gt;"/>
  <p:tag name="HTML_SHAPEINFO" val="&lt;ThreeDShapeInfo&gt;&lt;uuid val=&quot;{7C52271A-BD47-437C-82A4-E19834AE311C}&quot;/&gt;&lt;isInvalidForFieldText val=&quot;0&quot;/&gt;&lt;Image&gt;&lt;filename val=&quot;C:\Users\1071\AppData\Local\temp\CP302096256017Session\CPTrustFolder302096256017\PPTImport302097350083\data\asimages\{7C52271A-BD47-437C-82A4-E19834AE311C}_25.png&quot;/&gt;&lt;left val=&quot;110&quot;/&gt;&lt;top val=&quot;344&quot;/&gt;&lt;width val=&quot;1061&quot;/&gt;&lt;height val=&quot;499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1&quot;/&gt;&lt;lineCharCount val=&quot;18&quot;/&gt;&lt;/TableIndex&gt;&lt;/ShapeTextInfo&gt;"/>
  <p:tag name="HTML_SHAPEINFO" val="&lt;ThreeDShapeInfo&gt;&lt;uuid val=&quot;{D1D81234-2521-412B-A19F-B9C1D42D9507}&quot;/&gt;&lt;isInvalidForFieldText val=&quot;0&quot;/&gt;&lt;Image&gt;&lt;filename val=&quot;C:\Users\1071\AppData\Local\temp\CP302096256017Session\CPTrustFolder302096256017\PPTImport302097350083\data\asimages\{D1D81234-2521-412B-A19F-B9C1D42D9507}_24.png&quot;/&gt;&lt;left val=&quot;60&quot;/&gt;&lt;top val=&quot;158&quot;/&gt;&lt;width val=&quot;1081&quot;/&gt;&lt;height val=&quot;200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1&quot;/&gt;&lt;lineCharCount val=&quot;32&quot;/&gt;&lt;lineCharCount val=&quot;24&quot;/&gt;&lt;lineCharCount val=&quot;1&quot;/&gt;&lt;lineCharCount val=&quot;1&quot;/&gt;&lt;lineCharCount val=&quot;32&quot;/&gt;&lt;/TableIndex&gt;&lt;/ShapeTextInfo&gt;"/>
  <p:tag name="HTML_SHAPEINFO" val="&lt;ThreeDShapeInfo&gt;&lt;uuid val=&quot;{7C52271A-BD47-437C-82A4-E19834AE311C}&quot;/&gt;&lt;isInvalidForFieldText val=&quot;0&quot;/&gt;&lt;Image&gt;&lt;filename val=&quot;C:\Users\1071\AppData\Local\temp\CP302096256017Session\CPTrustFolder302096256017\PPTImport302097350083\data\asimages\{7C52271A-BD47-437C-82A4-E19834AE311C}_25.png&quot;/&gt;&lt;left val=&quot;110&quot;/&gt;&lt;top val=&quot;344&quot;/&gt;&lt;width val=&quot;1061&quot;/&gt;&lt;height val=&quot;499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1&quot;/&gt;&lt;lineCharCount val=&quot;18&quot;/&gt;&lt;/TableIndex&gt;&lt;/ShapeTextInfo&gt;"/>
  <p:tag name="HTML_SHAPEINFO" val="&lt;ThreeDShapeInfo&gt;&lt;uuid val=&quot;{D1D81234-2521-412B-A19F-B9C1D42D9507}&quot;/&gt;&lt;isInvalidForFieldText val=&quot;0&quot;/&gt;&lt;Image&gt;&lt;filename val=&quot;C:\Users\1071\AppData\Local\temp\CP302096256017Session\CPTrustFolder302096256017\PPTImport302097350083\data\asimages\{D1D81234-2521-412B-A19F-B9C1D42D9507}_24.png&quot;/&gt;&lt;left val=&quot;60&quot;/&gt;&lt;top val=&quot;158&quot;/&gt;&lt;width val=&quot;1081&quot;/&gt;&lt;height val=&quot;200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{BCB849AE-7CF4-49FB-805D-27D5B7F2BAAB}&quot;/&gt;&lt;isInvalidForFieldText val=&quot;0&quot;/&gt;&lt;Image&gt;&lt;filename val=&quot;C:\Users\1071\AppData\Local\temp\CP302096256017Session\CPTrustFolder302096256017\PPTImport302097350083\data\asimages\{BCB849AE-7CF4-49FB-805D-27D5B7F2BAAB}_29.png&quot;/&gt;&lt;left val=&quot;913&quot;/&gt;&lt;top val=&quot;856&quot;/&gt;&lt;width val=&quot;281&quot;/&gt;&lt;height val=&quot;33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5&quot;/&gt;&lt;/TableIndex&gt;&lt;/ShapeTextInfo&gt;"/>
  <p:tag name="HTML_SHAPEINFO" val="&lt;ThreeDShapeInfo&gt;&lt;uuid val=&quot;{56526051-5214-4A41-BBD1-305CFDB475D2}&quot;/&gt;&lt;isInvalidForFieldText val=&quot;0&quot;/&gt;&lt;Image&gt;&lt;filename val=&quot;C:\Users\1071\AppData\Local\temp\CP302096256017Session\CPTrustFolder302096256017\PPTImport302097350083\data\asimages\{56526051-5214-4A41-BBD1-305CFDB475D2}_29.png&quot;/&gt;&lt;left val=&quot;15&quot;/&gt;&lt;top val=&quot;841&quot;/&gt;&lt;width val=&quot;1140&quot;/&gt;&lt;height val=&quot;60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9&quot;/&gt;&lt;lineCharCount val=&quot;35&quot;/&gt;&lt;lineCharCount val=&quot;45&quot;/&gt;&lt;lineCharCount val=&quot;50&quot;/&gt;&lt;lineCharCount val=&quot;9&quot;/&gt;&lt;lineCharCount val=&quot;52&quot;/&gt;&lt;lineCharCount val=&quot;21&quot;/&gt;&lt;/TableIndex&gt;&lt;/ShapeTextInfo&gt;"/>
  <p:tag name="HTML_SHAPEINFO" val="&lt;ThreeDShapeInfo&gt;&lt;uuid val=&quot;{CE6CA10C-7142-44B7-8D97-5ACA8E7AA46C}&quot;/&gt;&lt;isInvalidForFieldText val=&quot;0&quot;/&gt;&lt;Image&gt;&lt;filename val=&quot;C:\Users\1071\AppData\Local\temp\CP302096256017Session\CPTrustFolder302096256017\PPTImport302097350083\data\asimages\{CE6CA10C-7142-44B7-8D97-5ACA8E7AA46C}_21.png&quot;/&gt;&lt;left val=&quot;110&quot;/&gt;&lt;top val=&quot;279&quot;/&gt;&lt;width val=&quot;1019&quot;/&gt;&lt;height val=&quot;44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9&quot;/&gt;&lt;lineCharCount val=&quot;35&quot;/&gt;&lt;lineCharCount val=&quot;45&quot;/&gt;&lt;lineCharCount val=&quot;50&quot;/&gt;&lt;lineCharCount val=&quot;9&quot;/&gt;&lt;lineCharCount val=&quot;52&quot;/&gt;&lt;lineCharCount val=&quot;21&quot;/&gt;&lt;/TableIndex&gt;&lt;/ShapeTextInfo&gt;"/>
  <p:tag name="HTML_SHAPEINFO" val="&lt;ThreeDShapeInfo&gt;&lt;uuid val=&quot;{CE6CA10C-7142-44B7-8D97-5ACA8E7AA46C}&quot;/&gt;&lt;isInvalidForFieldText val=&quot;0&quot;/&gt;&lt;Image&gt;&lt;filename val=&quot;C:\Users\1071\AppData\Local\temp\CP302096256017Session\CPTrustFolder302096256017\PPTImport302097350083\data\asimages\{CE6CA10C-7142-44B7-8D97-5ACA8E7AA46C}_21.png&quot;/&gt;&lt;left val=&quot;110&quot;/&gt;&lt;top val=&quot;279&quot;/&gt;&lt;width val=&quot;1019&quot;/&gt;&lt;height val=&quot;44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48152</TotalTime>
  <Words>1595</Words>
  <Application>Microsoft Office PowerPoint</Application>
  <PresentationFormat>Custom</PresentationFormat>
  <Paragraphs>240</Paragraphs>
  <Slides>33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Arial Narrow</vt:lpstr>
      <vt:lpstr>Calibri</vt:lpstr>
      <vt:lpstr>Century Gothic</vt:lpstr>
      <vt:lpstr>Century Schoolbook</vt:lpstr>
      <vt:lpstr>Times New Roman</vt:lpstr>
      <vt:lpstr>Wingdings</vt:lpstr>
      <vt:lpstr>Office Theme</vt:lpstr>
      <vt:lpstr>1_Office Theme</vt:lpstr>
      <vt:lpstr>2_Office Theme</vt:lpstr>
      <vt:lpstr>Role &amp; Function of the FMCS</vt:lpstr>
      <vt:lpstr>PowerPoint Presentation</vt:lpstr>
      <vt:lpstr>Statutory Mission...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FMCS:  How Can We Help You?</vt:lpstr>
      <vt:lpstr>PowerPoint Presentation</vt:lpstr>
      <vt:lpstr>PowerPoint Presentation</vt:lpstr>
      <vt:lpstr>PowerPoint Presentation</vt:lpstr>
      <vt:lpstr>PowerPoint Presentation</vt:lpstr>
      <vt:lpstr>FMCS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Cooperative Relationships</vt:lpstr>
      <vt:lpstr>For more information: www.fmcs.gov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to the Northern New Jersey Federal Executive Board</dc:title>
  <dc:creator>Warren Kimberly</dc:creator>
  <cp:lastModifiedBy>Raelson Greg</cp:lastModifiedBy>
  <cp:revision>185</cp:revision>
  <cp:lastPrinted>2018-11-07T19:21:21Z</cp:lastPrinted>
  <dcterms:created xsi:type="dcterms:W3CDTF">2018-09-19T14:56:12Z</dcterms:created>
  <dcterms:modified xsi:type="dcterms:W3CDTF">2022-01-24T22:03:08Z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2018-09-19T00:00:00Z</vt:filetime>
  </property>
  <property fmtid="{D5CDD505-2E9C-101B-9397-08002B2CF9AE}" pid="3" name="Creator">
    <vt:lpwstr>Warren Kimberly</vt:lpwstr>
  </property>
  <property fmtid="{D5CDD505-2E9C-101B-9397-08002B2CF9AE}" pid="4" name="LastSaved">
    <vt:filetime>2018-09-19T00:00:00Z</vt:filetime>
  </property>
</Properties>
</file>